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10287000" cx="18288000"/>
  <p:notesSz cx="6858000" cy="9144000"/>
  <p:embeddedFontLst>
    <p:embeddedFont>
      <p:font typeface="Arimo"/>
      <p:regular r:id="rId42"/>
      <p:bold r:id="rId43"/>
      <p:italic r:id="rId44"/>
      <p:boldItalic r:id="rId45"/>
    </p:embeddedFont>
    <p:embeddedFont>
      <p:font typeface="Lato"/>
      <p:regular r:id="rId46"/>
      <p:bold r:id="rId47"/>
      <p:italic r:id="rId48"/>
      <p:boldItalic r:id="rId49"/>
    </p:embeddedFont>
    <p:embeddedFont>
      <p:font typeface="Lato Black"/>
      <p:bold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52" roundtripDataSignature="AMtx7mj+PDNzv+FdNGh0STDTZneMu6cb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E832940-BD14-42C4-87AE-ECE6BAFC5420}">
  <a:tblStyle styleId="{5E832940-BD14-42C4-87AE-ECE6BAFC542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Arimo-regular.fntdata"/><Relationship Id="rId41" Type="http://schemas.openxmlformats.org/officeDocument/2006/relationships/slide" Target="slides/slide35.xml"/><Relationship Id="rId44" Type="http://schemas.openxmlformats.org/officeDocument/2006/relationships/font" Target="fonts/Arimo-italic.fntdata"/><Relationship Id="rId43" Type="http://schemas.openxmlformats.org/officeDocument/2006/relationships/font" Target="fonts/Arimo-bold.fntdata"/><Relationship Id="rId46" Type="http://schemas.openxmlformats.org/officeDocument/2006/relationships/font" Target="fonts/Lato-regular.fntdata"/><Relationship Id="rId45" Type="http://schemas.openxmlformats.org/officeDocument/2006/relationships/font" Target="fonts/Arim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Black-boldItalic.fntdata"/><Relationship Id="rId50" Type="http://schemas.openxmlformats.org/officeDocument/2006/relationships/font" Target="fonts/LatoBlack-bold.fntdata"/><Relationship Id="rId52"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aab6340cd4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g2aab6340cd4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aab6340cd4_0_50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2aab6340cd4_0_5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aab6340cd4_0_59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g2aab6340cd4_0_5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aab6340cd4_0_60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2aab6340cd4_0_6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aab6340cd4_0_6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g2aab6340cd4_0_6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aab6340cd4_0_6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2aab6340cd4_0_6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aab6340cd4_0_6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2aab6340cd4_0_6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aab6340cd4_0_6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2aab6340cd4_0_6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aab6340cd4_0_65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2aab6340cd4_0_6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2" name="Google Shape;92;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93" name="Google Shape;93;p2: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6" name="Google Shape;96;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aab6340cd4_0_66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2aab6340cd4_0_6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aab6340cd4_0_67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g2aab6340cd4_0_6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aab6340cd4_0_68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g2aab6340cd4_0_6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aab6340cd4_0_69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g2aab6340cd4_0_6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aab6340cd4_0_69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g2aab6340cd4_0_6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aab6340cd4_0_70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g2aab6340cd4_0_7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aab6340cd4_0_8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g2aab6340cd4_0_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aab6340cd4_0_7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g2aab6340cd4_0_7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aab6340cd4_0_7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g2aab6340cd4_0_7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aab6340cd4_0_7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2aab6340cd4_0_7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aab6340cd4_0_7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g2aab6340cd4_0_7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aab6340cd4_0_7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2aab6340cd4_0_7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aab6340cd4_0_75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g2aab6340cd4_0_7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8" name="Google Shape;108;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09" name="Google Shape;109;p4: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2" name="Google Shape;112;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aab6340cd4_0_2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2aab6340cd4_0_2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aab6340cd4_0_16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g2aab6340cd4_0_1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aab6340cd4_0_32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1" name="Google Shape;131;g2aab6340cd4_0_32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32" name="Google Shape;132;g2aab6340cd4_0_329:notes"/>
          <p:cNvSpPr/>
          <p:nvPr>
            <p:ph idx="3"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2aab6340cd4_0_329: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2aab6340cd4_0_329: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5" name="Google Shape;135;g2aab6340cd4_0_329: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aab6340cd4_0_4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2aab6340cd4_0_4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aab6340cd4_0_50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2aab6340cd4_0_5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tx">
  <p:cSld name="TITLE_AND_BODY">
    <p:spTree>
      <p:nvGrpSpPr>
        <p:cNvPr id="84" name="Shape 84"/>
        <p:cNvGrpSpPr/>
        <p:nvPr/>
      </p:nvGrpSpPr>
      <p:grpSpPr>
        <a:xfrm>
          <a:off x="0" y="0"/>
          <a:ext cx="0" cy="0"/>
          <a:chOff x="0" y="0"/>
          <a:chExt cx="0" cy="0"/>
        </a:xfrm>
      </p:grpSpPr>
      <p:sp>
        <p:nvSpPr>
          <p:cNvPr id="85" name="Google Shape;85;g2aab6340cd4_0_80"/>
          <p:cNvSpPr txBox="1"/>
          <p:nvPr>
            <p:ph idx="12" type="sldNum"/>
          </p:nvPr>
        </p:nvSpPr>
        <p:spPr>
          <a:xfrm>
            <a:off x="9001125" y="9810749"/>
            <a:ext cx="276300" cy="292500"/>
          </a:xfrm>
          <a:prstGeom prst="rect">
            <a:avLst/>
          </a:prstGeom>
          <a:noFill/>
          <a:ln>
            <a:noFill/>
          </a:ln>
        </p:spPr>
        <p:txBody>
          <a:bodyPr anchorCtr="0" anchor="b" bIns="38100" lIns="38100" spcFirstLastPara="1" rIns="38100" wrap="square" tIns="38100">
            <a:spAutoFit/>
          </a:bodyPr>
          <a:lstStyle>
            <a:lvl1pPr indent="0" lvl="0" marL="0" rtl="0" algn="ctr">
              <a:lnSpc>
                <a:spcPct val="100000"/>
              </a:lnSpc>
              <a:spcBef>
                <a:spcPts val="0"/>
              </a:spcBef>
              <a:spcAft>
                <a:spcPts val="0"/>
              </a:spcAft>
              <a:buClr>
                <a:srgbClr val="000000"/>
              </a:buClr>
              <a:buSzPts val="1400"/>
              <a:buFont typeface="Helvetica Neue"/>
              <a:buNone/>
              <a:defRPr sz="1400">
                <a:solidFill>
                  <a:srgbClr val="000000"/>
                </a:solidFill>
              </a:defRPr>
            </a:lvl1pPr>
            <a:lvl2pPr indent="0" lvl="1" marL="0" rtl="0" algn="ctr">
              <a:lnSpc>
                <a:spcPct val="100000"/>
              </a:lnSpc>
              <a:spcBef>
                <a:spcPts val="0"/>
              </a:spcBef>
              <a:spcAft>
                <a:spcPts val="0"/>
              </a:spcAft>
              <a:buClr>
                <a:srgbClr val="000000"/>
              </a:buClr>
              <a:buSzPts val="1400"/>
              <a:buFont typeface="Helvetica Neue"/>
              <a:buNone/>
              <a:defRPr sz="1400">
                <a:solidFill>
                  <a:srgbClr val="000000"/>
                </a:solidFill>
              </a:defRPr>
            </a:lvl2pPr>
            <a:lvl3pPr indent="0" lvl="2" marL="0" rtl="0" algn="ctr">
              <a:lnSpc>
                <a:spcPct val="100000"/>
              </a:lnSpc>
              <a:spcBef>
                <a:spcPts val="0"/>
              </a:spcBef>
              <a:spcAft>
                <a:spcPts val="0"/>
              </a:spcAft>
              <a:buClr>
                <a:srgbClr val="000000"/>
              </a:buClr>
              <a:buSzPts val="1400"/>
              <a:buFont typeface="Helvetica Neue"/>
              <a:buNone/>
              <a:defRPr sz="1400">
                <a:solidFill>
                  <a:srgbClr val="000000"/>
                </a:solidFill>
              </a:defRPr>
            </a:lvl3pPr>
            <a:lvl4pPr indent="0" lvl="3" marL="0" rtl="0" algn="ctr">
              <a:lnSpc>
                <a:spcPct val="100000"/>
              </a:lnSpc>
              <a:spcBef>
                <a:spcPts val="0"/>
              </a:spcBef>
              <a:spcAft>
                <a:spcPts val="0"/>
              </a:spcAft>
              <a:buClr>
                <a:srgbClr val="000000"/>
              </a:buClr>
              <a:buSzPts val="1400"/>
              <a:buFont typeface="Helvetica Neue"/>
              <a:buNone/>
              <a:defRPr sz="1400">
                <a:solidFill>
                  <a:srgbClr val="000000"/>
                </a:solidFill>
              </a:defRPr>
            </a:lvl4pPr>
            <a:lvl5pPr indent="0" lvl="4" marL="0" rtl="0" algn="ctr">
              <a:lnSpc>
                <a:spcPct val="100000"/>
              </a:lnSpc>
              <a:spcBef>
                <a:spcPts val="0"/>
              </a:spcBef>
              <a:spcAft>
                <a:spcPts val="0"/>
              </a:spcAft>
              <a:buClr>
                <a:srgbClr val="000000"/>
              </a:buClr>
              <a:buSzPts val="1400"/>
              <a:buFont typeface="Helvetica Neue"/>
              <a:buNone/>
              <a:defRPr sz="1400">
                <a:solidFill>
                  <a:srgbClr val="000000"/>
                </a:solidFill>
              </a:defRPr>
            </a:lvl5pPr>
            <a:lvl6pPr indent="0" lvl="5" marL="0" rtl="0" algn="ctr">
              <a:lnSpc>
                <a:spcPct val="100000"/>
              </a:lnSpc>
              <a:spcBef>
                <a:spcPts val="0"/>
              </a:spcBef>
              <a:spcAft>
                <a:spcPts val="0"/>
              </a:spcAft>
              <a:buClr>
                <a:srgbClr val="000000"/>
              </a:buClr>
              <a:buSzPts val="1400"/>
              <a:buFont typeface="Helvetica Neue"/>
              <a:buNone/>
              <a:defRPr sz="1400">
                <a:solidFill>
                  <a:srgbClr val="000000"/>
                </a:solidFill>
              </a:defRPr>
            </a:lvl6pPr>
            <a:lvl7pPr indent="0" lvl="6" marL="0" rtl="0" algn="ctr">
              <a:lnSpc>
                <a:spcPct val="100000"/>
              </a:lnSpc>
              <a:spcBef>
                <a:spcPts val="0"/>
              </a:spcBef>
              <a:spcAft>
                <a:spcPts val="0"/>
              </a:spcAft>
              <a:buClr>
                <a:srgbClr val="000000"/>
              </a:buClr>
              <a:buSzPts val="1400"/>
              <a:buFont typeface="Helvetica Neue"/>
              <a:buNone/>
              <a:defRPr sz="1400">
                <a:solidFill>
                  <a:srgbClr val="000000"/>
                </a:solidFill>
              </a:defRPr>
            </a:lvl7pPr>
            <a:lvl8pPr indent="0" lvl="7" marL="0" rtl="0" algn="ctr">
              <a:lnSpc>
                <a:spcPct val="100000"/>
              </a:lnSpc>
              <a:spcBef>
                <a:spcPts val="0"/>
              </a:spcBef>
              <a:spcAft>
                <a:spcPts val="0"/>
              </a:spcAft>
              <a:buClr>
                <a:srgbClr val="000000"/>
              </a:buClr>
              <a:buSzPts val="1400"/>
              <a:buFont typeface="Helvetica Neue"/>
              <a:buNone/>
              <a:defRPr sz="1400">
                <a:solidFill>
                  <a:srgbClr val="000000"/>
                </a:solidFill>
              </a:defRPr>
            </a:lvl8pPr>
            <a:lvl9pPr indent="0" lvl="8" marL="0" rtl="0" algn="ctr">
              <a:lnSpc>
                <a:spcPct val="100000"/>
              </a:lnSpc>
              <a:spcBef>
                <a:spcPts val="0"/>
              </a:spcBef>
              <a:spcAft>
                <a:spcPts val="0"/>
              </a:spcAft>
              <a:buClr>
                <a:srgbClr val="000000"/>
              </a:buClr>
              <a:buSzPts val="1400"/>
              <a:buFont typeface="Helvetica Neue"/>
              <a:buNone/>
              <a:defRPr sz="1400">
                <a:solidFill>
                  <a:srgbClr val="000000"/>
                </a:solidFill>
              </a:defRPr>
            </a:lvl9pPr>
          </a:lstStyle>
          <a:p>
            <a:pPr indent="0" lvl="0" marL="0" rtl="0" algn="ctr">
              <a:spcBef>
                <a:spcPts val="0"/>
              </a:spcBef>
              <a:spcAft>
                <a:spcPts val="0"/>
              </a:spcAft>
              <a:buNone/>
            </a:pPr>
            <a:fld id="{00000000-1234-1234-1234-123412341234}" type="slidenum">
              <a:rPr lang="en-US"/>
              <a:t>‹#›</a:t>
            </a:fld>
            <a:endParaRPr sz="1200">
              <a:solidFill>
                <a:srgbClr val="888888"/>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4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4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4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4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4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5"/>
          <p:cNvSpPr/>
          <p:nvPr>
            <p:ph idx="2" type="pic"/>
          </p:nvPr>
        </p:nvSpPr>
        <p:spPr>
          <a:xfrm>
            <a:off x="1792288" y="612775"/>
            <a:ext cx="5486400" cy="4114800"/>
          </a:xfrm>
          <a:prstGeom prst="rect">
            <a:avLst/>
          </a:prstGeom>
          <a:noFill/>
          <a:ln>
            <a:noFill/>
          </a:ln>
        </p:spPr>
      </p:sp>
      <p:sp>
        <p:nvSpPr>
          <p:cNvPr id="68" name="Google Shape;68;p4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image" Target="../media/image8.png"/><Relationship Id="rId5"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8.png"/><Relationship Id="rId5"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8.png"/><Relationship Id="rId5"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9.jpg"/><Relationship Id="rId4" Type="http://schemas.openxmlformats.org/officeDocument/2006/relationships/image" Target="../media/image36.jpg"/><Relationship Id="rId5"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9.jpg"/><Relationship Id="rId4" Type="http://schemas.openxmlformats.org/officeDocument/2006/relationships/image" Target="../media/image13.png"/><Relationship Id="rId5"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13.png"/><Relationship Id="rId5"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9.jp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9.jpg"/><Relationship Id="rId4" Type="http://schemas.openxmlformats.org/officeDocument/2006/relationships/image" Target="../media/image8.png"/><Relationship Id="rId5"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9.jpg"/><Relationship Id="rId4" Type="http://schemas.openxmlformats.org/officeDocument/2006/relationships/image" Target="../media/image8.png"/><Relationship Id="rId5"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7.jpg"/><Relationship Id="rId4" Type="http://schemas.openxmlformats.org/officeDocument/2006/relationships/image" Target="../media/image29.png"/><Relationship Id="rId5"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9.jp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 Id="rId4" Type="http://schemas.openxmlformats.org/officeDocument/2006/relationships/image" Target="../media/image22.png"/><Relationship Id="rId5"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9.jp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9.jp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9.jp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9.jp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9.jp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32.jpg"/><Relationship Id="rId4" Type="http://schemas.openxmlformats.org/officeDocument/2006/relationships/hyperlink" Target="http://www.wagggs.org" TargetMode="External"/><Relationship Id="rId5"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g2aab6340cd4_0_508"/>
          <p:cNvSpPr txBox="1"/>
          <p:nvPr/>
        </p:nvSpPr>
        <p:spPr>
          <a:xfrm>
            <a:off x="3994800" y="1732925"/>
            <a:ext cx="13334700" cy="2225400"/>
          </a:xfrm>
          <a:prstGeom prst="rect">
            <a:avLst/>
          </a:prstGeom>
          <a:noFill/>
          <a:ln>
            <a:noFill/>
          </a:ln>
        </p:spPr>
        <p:txBody>
          <a:bodyPr anchorCtr="0" anchor="ctr" bIns="38100" lIns="38100" spcFirstLastPara="1" rIns="38100" wrap="square" tIns="38100">
            <a:spAutoFit/>
          </a:bodyPr>
          <a:lstStyle/>
          <a:p>
            <a:pPr indent="0" lvl="0" marL="0" rtl="0" algn="ctr">
              <a:lnSpc>
                <a:spcPct val="120005"/>
              </a:lnSpc>
              <a:spcBef>
                <a:spcPts val="0"/>
              </a:spcBef>
              <a:spcAft>
                <a:spcPts val="0"/>
              </a:spcAft>
              <a:buClr>
                <a:schemeClr val="dk1"/>
              </a:buClr>
              <a:buFont typeface="Arial"/>
              <a:buNone/>
            </a:pPr>
            <a:r>
              <a:rPr b="1" lang="en-US" sz="3899">
                <a:solidFill>
                  <a:srgbClr val="002060"/>
                </a:solidFill>
                <a:latin typeface="Lato"/>
                <a:ea typeface="Lato"/>
                <a:cs typeface="Lato"/>
                <a:sym typeface="Lato"/>
              </a:rPr>
              <a:t>Read the statements below and decide whether </a:t>
            </a:r>
            <a:endParaRPr>
              <a:solidFill>
                <a:schemeClr val="dk1"/>
              </a:solidFill>
            </a:endParaRPr>
          </a:p>
          <a:p>
            <a:pPr indent="0" lvl="0" marL="0" rtl="0" algn="ctr">
              <a:lnSpc>
                <a:spcPct val="120005"/>
              </a:lnSpc>
              <a:spcBef>
                <a:spcPts val="0"/>
              </a:spcBef>
              <a:spcAft>
                <a:spcPts val="0"/>
              </a:spcAft>
              <a:buClr>
                <a:schemeClr val="dk1"/>
              </a:buClr>
              <a:buFont typeface="Arial"/>
              <a:buNone/>
            </a:pPr>
            <a:r>
              <a:rPr b="1" lang="en-US" sz="3899">
                <a:solidFill>
                  <a:srgbClr val="002060"/>
                </a:solidFill>
                <a:latin typeface="Lato"/>
                <a:ea typeface="Lato"/>
                <a:cs typeface="Lato"/>
                <a:sym typeface="Lato"/>
              </a:rPr>
              <a:t>they describe advocacy or awareness raising. </a:t>
            </a:r>
            <a:endParaRPr>
              <a:solidFill>
                <a:schemeClr val="dk1"/>
              </a:solidFill>
            </a:endParaRPr>
          </a:p>
          <a:p>
            <a:pPr indent="0" lvl="0" marL="0" marR="0" rtl="0" algn="l">
              <a:lnSpc>
                <a:spcPct val="100000"/>
              </a:lnSpc>
              <a:spcBef>
                <a:spcPts val="0"/>
              </a:spcBef>
              <a:spcAft>
                <a:spcPts val="0"/>
              </a:spcAft>
              <a:buClr>
                <a:srgbClr val="000000"/>
              </a:buClr>
              <a:buSzPts val="2600"/>
              <a:buFont typeface="Lato"/>
              <a:buNone/>
            </a:pPr>
            <a:r>
              <a:t/>
            </a:r>
            <a:endParaRPr b="1" sz="4600">
              <a:solidFill>
                <a:srgbClr val="002060"/>
              </a:solidFill>
              <a:latin typeface="Lato"/>
              <a:ea typeface="Lato"/>
              <a:cs typeface="Lato"/>
              <a:sym typeface="Lato"/>
            </a:endParaRPr>
          </a:p>
        </p:txBody>
      </p:sp>
      <p:sp>
        <p:nvSpPr>
          <p:cNvPr id="160" name="Google Shape;160;g2aab6340cd4_0_508"/>
          <p:cNvSpPr txBox="1"/>
          <p:nvPr/>
        </p:nvSpPr>
        <p:spPr>
          <a:xfrm>
            <a:off x="4912757" y="2"/>
            <a:ext cx="9834000" cy="1523700"/>
          </a:xfrm>
          <a:prstGeom prst="rect">
            <a:avLst/>
          </a:prstGeom>
          <a:noFill/>
          <a:ln>
            <a:noFill/>
          </a:ln>
        </p:spPr>
        <p:txBody>
          <a:bodyPr anchorCtr="0" anchor="ctr" bIns="38100" lIns="38100" spcFirstLastPara="1" rIns="38100" wrap="square" tIns="38100">
            <a:spAutoFit/>
          </a:bodyPr>
          <a:lstStyle/>
          <a:p>
            <a:pPr indent="0" lvl="0" marL="0" rtl="0" algn="ctr">
              <a:lnSpc>
                <a:spcPct val="140002"/>
              </a:lnSpc>
              <a:spcBef>
                <a:spcPts val="0"/>
              </a:spcBef>
              <a:spcAft>
                <a:spcPts val="0"/>
              </a:spcAft>
              <a:buClr>
                <a:schemeClr val="dk1"/>
              </a:buClr>
              <a:buFont typeface="Arial"/>
              <a:buNone/>
            </a:pPr>
            <a:r>
              <a:t/>
            </a:r>
            <a:endParaRPr sz="9400">
              <a:solidFill>
                <a:srgbClr val="313C7F"/>
              </a:solidFill>
              <a:latin typeface="Lato Black"/>
              <a:ea typeface="Lato Black"/>
              <a:cs typeface="Lato Black"/>
              <a:sym typeface="Lato Black"/>
            </a:endParaRPr>
          </a:p>
        </p:txBody>
      </p:sp>
      <p:pic>
        <p:nvPicPr>
          <p:cNvPr descr="IMG_1213.PNG" id="161" name="Google Shape;161;g2aab6340cd4_0_508"/>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162" name="Google Shape;162;g2aab6340cd4_0_508"/>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63" name="Google Shape;163;g2aab6340cd4_0_508"/>
          <p:cNvSpPr txBox="1"/>
          <p:nvPr/>
        </p:nvSpPr>
        <p:spPr>
          <a:xfrm>
            <a:off x="5714975" y="5204800"/>
            <a:ext cx="10397700" cy="877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US" sz="4500">
                <a:solidFill>
                  <a:srgbClr val="002060"/>
                </a:solidFill>
                <a:latin typeface="Lato"/>
                <a:ea typeface="Lato"/>
                <a:cs typeface="Lato"/>
                <a:sym typeface="Lato"/>
              </a:rPr>
              <a:t>10 minutes Break-Out Room</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69" name="Google Shape;169;p11"/>
          <p:cNvSpPr txBox="1"/>
          <p:nvPr/>
        </p:nvSpPr>
        <p:spPr>
          <a:xfrm>
            <a:off x="5201583" y="561975"/>
            <a:ext cx="11556103"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002060"/>
                </a:solidFill>
                <a:latin typeface="Lato"/>
                <a:ea typeface="Lato"/>
                <a:cs typeface="Lato"/>
                <a:sym typeface="Lato"/>
              </a:rPr>
              <a:t>Read the statements below and decide whether </a:t>
            </a:r>
            <a:endParaRPr/>
          </a:p>
          <a:p>
            <a:pPr indent="0" lvl="0" marL="0" marR="0" rtl="0" algn="ctr">
              <a:lnSpc>
                <a:spcPct val="120000"/>
              </a:lnSpc>
              <a:spcBef>
                <a:spcPts val="0"/>
              </a:spcBef>
              <a:spcAft>
                <a:spcPts val="0"/>
              </a:spcAft>
              <a:buNone/>
            </a:pPr>
            <a:r>
              <a:rPr b="1" i="0" lang="en-US" sz="3000" u="none" cap="none" strike="noStrike">
                <a:solidFill>
                  <a:srgbClr val="002060"/>
                </a:solidFill>
                <a:latin typeface="Lato"/>
                <a:ea typeface="Lato"/>
                <a:cs typeface="Lato"/>
                <a:sym typeface="Lato"/>
              </a:rPr>
              <a:t>they describe advocacy or awareness raising. </a:t>
            </a:r>
            <a:endParaRPr/>
          </a:p>
        </p:txBody>
      </p:sp>
      <p:grpSp>
        <p:nvGrpSpPr>
          <p:cNvPr id="170" name="Google Shape;170;p11"/>
          <p:cNvGrpSpPr/>
          <p:nvPr/>
        </p:nvGrpSpPr>
        <p:grpSpPr>
          <a:xfrm>
            <a:off x="5201583" y="2015613"/>
            <a:ext cx="12333884" cy="8104024"/>
            <a:chOff x="0" y="-9525"/>
            <a:chExt cx="16445178" cy="10805366"/>
          </a:xfrm>
        </p:grpSpPr>
        <p:sp>
          <p:nvSpPr>
            <p:cNvPr id="171" name="Google Shape;171;p11"/>
            <p:cNvSpPr/>
            <p:nvPr/>
          </p:nvSpPr>
          <p:spPr>
            <a:xfrm>
              <a:off x="7091" y="7583"/>
              <a:ext cx="16430938" cy="10780750"/>
            </a:xfrm>
            <a:custGeom>
              <a:rect b="b" l="l" r="r" t="t"/>
              <a:pathLst>
                <a:path extrusionOk="0" h="10780750" w="16430938">
                  <a:moveTo>
                    <a:pt x="0" y="0"/>
                  </a:moveTo>
                  <a:lnTo>
                    <a:pt x="16430938" y="0"/>
                  </a:lnTo>
                  <a:lnTo>
                    <a:pt x="16430938" y="10780750"/>
                  </a:lnTo>
                  <a:lnTo>
                    <a:pt x="0" y="10780750"/>
                  </a:lnTo>
                  <a:close/>
                </a:path>
              </a:pathLst>
            </a:custGeom>
            <a:solidFill>
              <a:srgbClr val="FFA295"/>
            </a:solidFill>
            <a:ln>
              <a:noFill/>
            </a:ln>
          </p:spPr>
        </p:sp>
        <p:sp>
          <p:nvSpPr>
            <p:cNvPr id="172" name="Google Shape;172;p11"/>
            <p:cNvSpPr txBox="1"/>
            <p:nvPr/>
          </p:nvSpPr>
          <p:spPr>
            <a:xfrm>
              <a:off x="0" y="-9525"/>
              <a:ext cx="16445178" cy="10805366"/>
            </a:xfrm>
            <a:prstGeom prst="rect">
              <a:avLst/>
            </a:prstGeom>
            <a:noFill/>
            <a:ln>
              <a:noFill/>
            </a:ln>
          </p:spPr>
          <p:txBody>
            <a:bodyPr anchorCtr="0" anchor="ctr" bIns="50800" lIns="50800" spcFirstLastPara="1" rIns="50800" wrap="square" tIns="50800">
              <a:noAutofit/>
            </a:bodyPr>
            <a:lstStyle/>
            <a:p>
              <a:pPr indent="0" lvl="0" marL="0" marR="0" rtl="0" algn="just">
                <a:lnSpc>
                  <a:spcPct val="120000"/>
                </a:lnSpc>
                <a:spcBef>
                  <a:spcPts val="0"/>
                </a:spcBef>
                <a:spcAft>
                  <a:spcPts val="0"/>
                </a:spcAft>
                <a:buNone/>
              </a:pPr>
              <a:r>
                <a:rPr b="0" i="0" lang="en-US" sz="3500" u="none" cap="none" strike="noStrike">
                  <a:solidFill>
                    <a:srgbClr val="002060"/>
                  </a:solidFill>
                  <a:latin typeface="Lato"/>
                  <a:ea typeface="Lato"/>
                  <a:cs typeface="Lato"/>
                  <a:sym typeface="Lato"/>
                </a:rPr>
                <a:t>1</a:t>
              </a:r>
              <a:r>
                <a:rPr b="0" i="0" lang="en-US" sz="3500" u="none" cap="none" strike="noStrike">
                  <a:solidFill>
                    <a:srgbClr val="000000"/>
                  </a:solidFill>
                  <a:latin typeface="Lato"/>
                  <a:ea typeface="Lato"/>
                  <a:cs typeface="Lato"/>
                  <a:sym typeface="Lato"/>
                </a:rPr>
                <a:t>. </a:t>
              </a:r>
              <a:r>
                <a:rPr b="0" i="0" lang="en-US" sz="3500" u="none" cap="none" strike="noStrike">
                  <a:solidFill>
                    <a:srgbClr val="002060"/>
                  </a:solidFill>
                  <a:latin typeface="Lato"/>
                  <a:ea typeface="Lato"/>
                  <a:cs typeface="Lato"/>
                  <a:sym typeface="Lato"/>
                </a:rPr>
                <a:t>Holding a meeting with community leaders and elders about why the practice of female genital mutilation (FGM) should be stopped. </a:t>
              </a:r>
              <a:endParaRPr/>
            </a:p>
            <a:p>
              <a:pPr indent="0" lvl="0" marL="0" marR="0" rtl="0" algn="just">
                <a:lnSpc>
                  <a:spcPct val="120000"/>
                </a:lnSpc>
                <a:spcBef>
                  <a:spcPts val="0"/>
                </a:spcBef>
                <a:spcAft>
                  <a:spcPts val="0"/>
                </a:spcAft>
                <a:buNone/>
              </a:pPr>
              <a:r>
                <a:rPr b="0" i="0" lang="en-US" sz="3500" u="none" cap="none" strike="noStrike">
                  <a:solidFill>
                    <a:srgbClr val="002060"/>
                  </a:solidFill>
                  <a:latin typeface="Lato"/>
                  <a:ea typeface="Lato"/>
                  <a:cs typeface="Lato"/>
                  <a:sym typeface="Lato"/>
                </a:rPr>
                <a:t>2.  Presenting the findings of the survey on cyber bullying at the school assembly. </a:t>
              </a:r>
              <a:endParaRPr/>
            </a:p>
            <a:p>
              <a:pPr indent="0" lvl="0" marL="0" marR="0" rtl="0" algn="just">
                <a:lnSpc>
                  <a:spcPct val="120000"/>
                </a:lnSpc>
                <a:spcBef>
                  <a:spcPts val="0"/>
                </a:spcBef>
                <a:spcAft>
                  <a:spcPts val="0"/>
                </a:spcAft>
                <a:buNone/>
              </a:pPr>
              <a:r>
                <a:rPr b="0" i="0" lang="en-US" sz="3500" u="none" cap="none" strike="noStrike">
                  <a:solidFill>
                    <a:srgbClr val="002060"/>
                  </a:solidFill>
                  <a:latin typeface="Lato"/>
                  <a:ea typeface="Lato"/>
                  <a:cs typeface="Lato"/>
                  <a:sym typeface="Lato"/>
                </a:rPr>
                <a:t>3. Holding a rally to call for integration of digital literacy in school curriculum. </a:t>
              </a:r>
              <a:endParaRPr/>
            </a:p>
            <a:p>
              <a:pPr indent="0" lvl="0" marL="0" marR="0" rtl="0" algn="just">
                <a:lnSpc>
                  <a:spcPct val="120000"/>
                </a:lnSpc>
                <a:spcBef>
                  <a:spcPts val="0"/>
                </a:spcBef>
                <a:spcAft>
                  <a:spcPts val="0"/>
                </a:spcAft>
                <a:buNone/>
              </a:pPr>
              <a:r>
                <a:rPr b="0" i="0" lang="en-US" sz="3500" u="none" cap="none" strike="noStrike">
                  <a:solidFill>
                    <a:srgbClr val="002060"/>
                  </a:solidFill>
                  <a:latin typeface="Lato"/>
                  <a:ea typeface="Lato"/>
                  <a:cs typeface="Lato"/>
                  <a:sym typeface="Lato"/>
                </a:rPr>
                <a:t>4. Writing a letter to the headteacher demanding computers in your school. </a:t>
              </a:r>
              <a:endParaRPr/>
            </a:p>
            <a:p>
              <a:pPr indent="0" lvl="0" marL="0" marR="0" rtl="0" algn="just">
                <a:lnSpc>
                  <a:spcPct val="120000"/>
                </a:lnSpc>
                <a:spcBef>
                  <a:spcPts val="0"/>
                </a:spcBef>
                <a:spcAft>
                  <a:spcPts val="0"/>
                </a:spcAft>
                <a:buNone/>
              </a:pPr>
              <a:r>
                <a:rPr b="0" i="0" lang="en-US" sz="3500" u="none" cap="none" strike="noStrike">
                  <a:solidFill>
                    <a:srgbClr val="002060"/>
                  </a:solidFill>
                  <a:latin typeface="Lato"/>
                  <a:ea typeface="Lato"/>
                  <a:cs typeface="Lato"/>
                  <a:sym typeface="Lato"/>
                </a:rPr>
                <a:t>5. Distributing fliers with information on new legislation on the internet regulation.</a:t>
              </a:r>
              <a:endParaRPr/>
            </a:p>
            <a:p>
              <a:pPr indent="-158353" lvl="1" marL="316706" marR="0" rtl="0" algn="just">
                <a:lnSpc>
                  <a:spcPct val="120000"/>
                </a:lnSpc>
                <a:spcBef>
                  <a:spcPts val="0"/>
                </a:spcBef>
                <a:spcAft>
                  <a:spcPts val="0"/>
                </a:spcAft>
                <a:buNone/>
              </a:pPr>
              <a:r>
                <a:t/>
              </a:r>
              <a:endParaRPr b="0" i="0" sz="3500" u="none" cap="none" strike="noStrike">
                <a:solidFill>
                  <a:srgbClr val="002060"/>
                </a:solidFill>
                <a:latin typeface="Lato"/>
                <a:ea typeface="Lato"/>
                <a:cs typeface="Lato"/>
                <a:sym typeface="Lato"/>
              </a:endParaRPr>
            </a:p>
          </p:txBody>
        </p:sp>
      </p:gr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78" name="Google Shape;178;p12"/>
          <p:cNvSpPr txBox="1"/>
          <p:nvPr/>
        </p:nvSpPr>
        <p:spPr>
          <a:xfrm>
            <a:off x="5043838" y="1356689"/>
            <a:ext cx="11471400" cy="61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000" u="none" cap="none" strike="noStrike">
                <a:solidFill>
                  <a:srgbClr val="002060"/>
                </a:solidFill>
                <a:latin typeface="Lato"/>
                <a:ea typeface="Lato"/>
                <a:cs typeface="Lato"/>
                <a:sym typeface="Lato"/>
              </a:rPr>
              <a:t>Answers</a:t>
            </a:r>
            <a:endParaRPr sz="2100"/>
          </a:p>
        </p:txBody>
      </p:sp>
      <p:grpSp>
        <p:nvGrpSpPr>
          <p:cNvPr id="179" name="Google Shape;179;p12"/>
          <p:cNvGrpSpPr/>
          <p:nvPr/>
        </p:nvGrpSpPr>
        <p:grpSpPr>
          <a:xfrm>
            <a:off x="5394375" y="2580975"/>
            <a:ext cx="11121426" cy="7503431"/>
            <a:chOff x="0" y="-9525"/>
            <a:chExt cx="14726465" cy="6895902"/>
          </a:xfrm>
        </p:grpSpPr>
        <p:sp>
          <p:nvSpPr>
            <p:cNvPr id="180" name="Google Shape;180;p12"/>
            <p:cNvSpPr/>
            <p:nvPr/>
          </p:nvSpPr>
          <p:spPr>
            <a:xfrm>
              <a:off x="6350" y="6350"/>
              <a:ext cx="14713713" cy="6873621"/>
            </a:xfrm>
            <a:custGeom>
              <a:rect b="b" l="l" r="r" t="t"/>
              <a:pathLst>
                <a:path extrusionOk="0" h="6873621" w="14713713">
                  <a:moveTo>
                    <a:pt x="0" y="0"/>
                  </a:moveTo>
                  <a:lnTo>
                    <a:pt x="14713713" y="0"/>
                  </a:lnTo>
                  <a:lnTo>
                    <a:pt x="14713713" y="6873621"/>
                  </a:lnTo>
                  <a:lnTo>
                    <a:pt x="0" y="6873621"/>
                  </a:lnTo>
                  <a:close/>
                </a:path>
              </a:pathLst>
            </a:custGeom>
            <a:solidFill>
              <a:srgbClr val="FFA295"/>
            </a:solidFill>
            <a:ln>
              <a:noFill/>
            </a:ln>
          </p:spPr>
        </p:sp>
        <p:sp>
          <p:nvSpPr>
            <p:cNvPr id="181" name="Google Shape;181;p12"/>
            <p:cNvSpPr txBox="1"/>
            <p:nvPr/>
          </p:nvSpPr>
          <p:spPr>
            <a:xfrm>
              <a:off x="0" y="-9525"/>
              <a:ext cx="14726465" cy="6895902"/>
            </a:xfrm>
            <a:prstGeom prst="rect">
              <a:avLst/>
            </a:prstGeom>
            <a:noFill/>
            <a:ln>
              <a:noFill/>
            </a:ln>
          </p:spPr>
          <p:txBody>
            <a:bodyPr anchorCtr="0" anchor="ctr" bIns="50800" lIns="50800" spcFirstLastPara="1" rIns="50800" wrap="square" tIns="50800">
              <a:noAutofit/>
            </a:bodyPr>
            <a:lstStyle/>
            <a:p>
              <a:pPr indent="0" lvl="0" marL="0" marR="0" rtl="0" algn="just">
                <a:lnSpc>
                  <a:spcPct val="2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20000"/>
                </a:lnSpc>
                <a:spcBef>
                  <a:spcPts val="0"/>
                </a:spcBef>
                <a:spcAft>
                  <a:spcPts val="0"/>
                </a:spcAft>
                <a:buNone/>
              </a:pPr>
              <a:r>
                <a:rPr b="1" i="0" lang="en-US" sz="3000" u="none" cap="none" strike="noStrike">
                  <a:solidFill>
                    <a:srgbClr val="002060"/>
                  </a:solidFill>
                  <a:latin typeface="Lato"/>
                  <a:ea typeface="Lato"/>
                  <a:cs typeface="Lato"/>
                  <a:sym typeface="Lato"/>
                </a:rPr>
                <a:t> 1. Advocacy, </a:t>
              </a:r>
              <a:endParaRPr/>
            </a:p>
            <a:p>
              <a:pPr indent="0" lvl="0" marL="0" marR="0" rtl="0" algn="just">
                <a:lnSpc>
                  <a:spcPct val="120000"/>
                </a:lnSpc>
                <a:spcBef>
                  <a:spcPts val="0"/>
                </a:spcBef>
                <a:spcAft>
                  <a:spcPts val="0"/>
                </a:spcAft>
                <a:buNone/>
              </a:pPr>
              <a:r>
                <a:rPr b="1" i="0" lang="en-US" sz="3000" u="none" cap="none" strike="noStrike">
                  <a:solidFill>
                    <a:srgbClr val="002060"/>
                  </a:solidFill>
                  <a:latin typeface="Lato"/>
                  <a:ea typeface="Lato"/>
                  <a:cs typeface="Lato"/>
                  <a:sym typeface="Lato"/>
                </a:rPr>
                <a:t>2. Awareness raising, </a:t>
              </a:r>
              <a:endParaRPr/>
            </a:p>
            <a:p>
              <a:pPr indent="0" lvl="0" marL="0" marR="0" rtl="0" algn="just">
                <a:lnSpc>
                  <a:spcPct val="120000"/>
                </a:lnSpc>
                <a:spcBef>
                  <a:spcPts val="0"/>
                </a:spcBef>
                <a:spcAft>
                  <a:spcPts val="0"/>
                </a:spcAft>
                <a:buNone/>
              </a:pPr>
              <a:r>
                <a:rPr b="1" i="0" lang="en-US" sz="3000" u="none" cap="none" strike="noStrike">
                  <a:solidFill>
                    <a:srgbClr val="002060"/>
                  </a:solidFill>
                  <a:latin typeface="Lato"/>
                  <a:ea typeface="Lato"/>
                  <a:cs typeface="Lato"/>
                  <a:sym typeface="Lato"/>
                </a:rPr>
                <a:t>3. Advocacy, </a:t>
              </a:r>
              <a:endParaRPr/>
            </a:p>
            <a:p>
              <a:pPr indent="0" lvl="0" marL="0" marR="0" rtl="0" algn="just">
                <a:lnSpc>
                  <a:spcPct val="120000"/>
                </a:lnSpc>
                <a:spcBef>
                  <a:spcPts val="0"/>
                </a:spcBef>
                <a:spcAft>
                  <a:spcPts val="0"/>
                </a:spcAft>
                <a:buNone/>
              </a:pPr>
              <a:r>
                <a:rPr b="1" i="0" lang="en-US" sz="3000" u="none" cap="none" strike="noStrike">
                  <a:solidFill>
                    <a:srgbClr val="002060"/>
                  </a:solidFill>
                  <a:latin typeface="Lato"/>
                  <a:ea typeface="Lato"/>
                  <a:cs typeface="Lato"/>
                  <a:sym typeface="Lato"/>
                </a:rPr>
                <a:t>4. Advocacy, </a:t>
              </a:r>
              <a:endParaRPr/>
            </a:p>
            <a:p>
              <a:pPr indent="0" lvl="0" marL="0" marR="0" rtl="0" algn="just">
                <a:lnSpc>
                  <a:spcPct val="120000"/>
                </a:lnSpc>
                <a:spcBef>
                  <a:spcPts val="0"/>
                </a:spcBef>
                <a:spcAft>
                  <a:spcPts val="0"/>
                </a:spcAft>
                <a:buNone/>
              </a:pPr>
              <a:r>
                <a:rPr b="1" i="0" lang="en-US" sz="3000" u="none" cap="none" strike="noStrike">
                  <a:solidFill>
                    <a:srgbClr val="002060"/>
                  </a:solidFill>
                  <a:latin typeface="Lato"/>
                  <a:ea typeface="Lato"/>
                  <a:cs typeface="Lato"/>
                  <a:sym typeface="Lato"/>
                </a:rPr>
                <a:t>5. Awareness raising </a:t>
              </a:r>
              <a:endParaRPr/>
            </a:p>
            <a:p>
              <a:pPr indent="0" lvl="0" marL="0" marR="0" rtl="0" algn="just">
                <a:lnSpc>
                  <a:spcPct val="120000"/>
                </a:lnSpc>
                <a:spcBef>
                  <a:spcPts val="0"/>
                </a:spcBef>
                <a:spcAft>
                  <a:spcPts val="0"/>
                </a:spcAft>
                <a:buNone/>
              </a:pPr>
              <a:r>
                <a:t/>
              </a:r>
              <a:endParaRPr b="1" i="0" sz="3000" u="none" cap="none" strike="noStrike">
                <a:solidFill>
                  <a:srgbClr val="002060"/>
                </a:solidFill>
                <a:latin typeface="Lato"/>
                <a:ea typeface="Lato"/>
                <a:cs typeface="Lato"/>
                <a:sym typeface="Lato"/>
              </a:endParaRPr>
            </a:p>
            <a:p>
              <a:pPr indent="0" lvl="0" marL="0" marR="0" rtl="0" algn="just">
                <a:lnSpc>
                  <a:spcPct val="120000"/>
                </a:lnSpc>
                <a:spcBef>
                  <a:spcPts val="0"/>
                </a:spcBef>
                <a:spcAft>
                  <a:spcPts val="0"/>
                </a:spcAft>
                <a:buNone/>
              </a:pPr>
              <a:r>
                <a:t/>
              </a:r>
              <a:endParaRPr b="1" i="0" sz="3000" u="none" cap="none" strike="noStrike">
                <a:solidFill>
                  <a:srgbClr val="002060"/>
                </a:solidFill>
                <a:latin typeface="Lato"/>
                <a:ea typeface="Lato"/>
                <a:cs typeface="Lato"/>
                <a:sym typeface="Lato"/>
              </a:endParaRPr>
            </a:p>
            <a:p>
              <a:pPr indent="0" lvl="0" marL="0" marR="0" rtl="0" algn="just">
                <a:lnSpc>
                  <a:spcPct val="120000"/>
                </a:lnSpc>
                <a:spcBef>
                  <a:spcPts val="0"/>
                </a:spcBef>
                <a:spcAft>
                  <a:spcPts val="0"/>
                </a:spcAft>
                <a:buNone/>
              </a:pPr>
              <a:r>
                <a:t/>
              </a:r>
              <a:endParaRPr b="1" i="0" sz="3000" u="none" cap="none" strike="noStrike">
                <a:solidFill>
                  <a:srgbClr val="002060"/>
                </a:solidFill>
                <a:latin typeface="Lato"/>
                <a:ea typeface="Lato"/>
                <a:cs typeface="Lato"/>
                <a:sym typeface="Lato"/>
              </a:endParaRPr>
            </a:p>
          </p:txBody>
        </p:sp>
      </p:gr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5" name="Shape 185"/>
        <p:cNvGrpSpPr/>
        <p:nvPr/>
      </p:nvGrpSpPr>
      <p:grpSpPr>
        <a:xfrm>
          <a:off x="0" y="0"/>
          <a:ext cx="0" cy="0"/>
          <a:chOff x="0" y="0"/>
          <a:chExt cx="0" cy="0"/>
        </a:xfrm>
      </p:grpSpPr>
      <p:sp>
        <p:nvSpPr>
          <p:cNvPr id="186" name="Google Shape;186;g2aab6340cd4_0_594"/>
          <p:cNvSpPr txBox="1"/>
          <p:nvPr/>
        </p:nvSpPr>
        <p:spPr>
          <a:xfrm>
            <a:off x="3994800" y="1732925"/>
            <a:ext cx="13334700" cy="2225400"/>
          </a:xfrm>
          <a:prstGeom prst="rect">
            <a:avLst/>
          </a:prstGeom>
          <a:noFill/>
          <a:ln>
            <a:noFill/>
          </a:ln>
        </p:spPr>
        <p:txBody>
          <a:bodyPr anchorCtr="0" anchor="ctr" bIns="38100" lIns="38100" spcFirstLastPara="1" rIns="38100" wrap="square" tIns="38100">
            <a:spAutoFit/>
          </a:bodyPr>
          <a:lstStyle/>
          <a:p>
            <a:pPr indent="0" lvl="0" marL="0" rtl="0" algn="ctr">
              <a:lnSpc>
                <a:spcPct val="120005"/>
              </a:lnSpc>
              <a:spcBef>
                <a:spcPts val="0"/>
              </a:spcBef>
              <a:spcAft>
                <a:spcPts val="0"/>
              </a:spcAft>
              <a:buClr>
                <a:schemeClr val="dk1"/>
              </a:buClr>
              <a:buFont typeface="Arial"/>
              <a:buNone/>
            </a:pPr>
            <a:r>
              <a:rPr b="1" lang="en-US" sz="3899">
                <a:solidFill>
                  <a:srgbClr val="002060"/>
                </a:solidFill>
                <a:latin typeface="Lato"/>
                <a:ea typeface="Lato"/>
                <a:cs typeface="Lato"/>
                <a:sym typeface="Lato"/>
              </a:rPr>
              <a:t>Read the statements below and decide whether </a:t>
            </a:r>
            <a:endParaRPr>
              <a:solidFill>
                <a:schemeClr val="dk1"/>
              </a:solidFill>
            </a:endParaRPr>
          </a:p>
          <a:p>
            <a:pPr indent="0" lvl="0" marL="0" rtl="0" algn="ctr">
              <a:lnSpc>
                <a:spcPct val="120005"/>
              </a:lnSpc>
              <a:spcBef>
                <a:spcPts val="0"/>
              </a:spcBef>
              <a:spcAft>
                <a:spcPts val="0"/>
              </a:spcAft>
              <a:buClr>
                <a:schemeClr val="dk1"/>
              </a:buClr>
              <a:buFont typeface="Arial"/>
              <a:buNone/>
            </a:pPr>
            <a:r>
              <a:rPr b="1" lang="en-US" sz="3899">
                <a:solidFill>
                  <a:srgbClr val="002060"/>
                </a:solidFill>
                <a:latin typeface="Lato"/>
                <a:ea typeface="Lato"/>
                <a:cs typeface="Lato"/>
                <a:sym typeface="Lato"/>
              </a:rPr>
              <a:t>they describe advocacy or awareness raising. </a:t>
            </a:r>
            <a:endParaRPr>
              <a:solidFill>
                <a:schemeClr val="dk1"/>
              </a:solidFill>
            </a:endParaRPr>
          </a:p>
          <a:p>
            <a:pPr indent="0" lvl="0" marL="0" marR="0" rtl="0" algn="l">
              <a:lnSpc>
                <a:spcPct val="100000"/>
              </a:lnSpc>
              <a:spcBef>
                <a:spcPts val="0"/>
              </a:spcBef>
              <a:spcAft>
                <a:spcPts val="0"/>
              </a:spcAft>
              <a:buClr>
                <a:srgbClr val="000000"/>
              </a:buClr>
              <a:buSzPts val="2600"/>
              <a:buFont typeface="Lato"/>
              <a:buNone/>
            </a:pPr>
            <a:r>
              <a:t/>
            </a:r>
            <a:endParaRPr b="1" sz="4600">
              <a:solidFill>
                <a:srgbClr val="002060"/>
              </a:solidFill>
              <a:latin typeface="Lato"/>
              <a:ea typeface="Lato"/>
              <a:cs typeface="Lato"/>
              <a:sym typeface="Lato"/>
            </a:endParaRPr>
          </a:p>
        </p:txBody>
      </p:sp>
      <p:sp>
        <p:nvSpPr>
          <p:cNvPr id="187" name="Google Shape;187;g2aab6340cd4_0_594"/>
          <p:cNvSpPr txBox="1"/>
          <p:nvPr/>
        </p:nvSpPr>
        <p:spPr>
          <a:xfrm>
            <a:off x="4912757" y="2"/>
            <a:ext cx="9834000" cy="1523700"/>
          </a:xfrm>
          <a:prstGeom prst="rect">
            <a:avLst/>
          </a:prstGeom>
          <a:noFill/>
          <a:ln>
            <a:noFill/>
          </a:ln>
        </p:spPr>
        <p:txBody>
          <a:bodyPr anchorCtr="0" anchor="ctr" bIns="38100" lIns="38100" spcFirstLastPara="1" rIns="38100" wrap="square" tIns="38100">
            <a:spAutoFit/>
          </a:bodyPr>
          <a:lstStyle/>
          <a:p>
            <a:pPr indent="0" lvl="0" marL="0" rtl="0" algn="ctr">
              <a:lnSpc>
                <a:spcPct val="140002"/>
              </a:lnSpc>
              <a:spcBef>
                <a:spcPts val="0"/>
              </a:spcBef>
              <a:spcAft>
                <a:spcPts val="0"/>
              </a:spcAft>
              <a:buClr>
                <a:schemeClr val="dk1"/>
              </a:buClr>
              <a:buFont typeface="Arial"/>
              <a:buNone/>
            </a:pPr>
            <a:r>
              <a:t/>
            </a:r>
            <a:endParaRPr sz="9400">
              <a:solidFill>
                <a:srgbClr val="313C7F"/>
              </a:solidFill>
              <a:latin typeface="Lato Black"/>
              <a:ea typeface="Lato Black"/>
              <a:cs typeface="Lato Black"/>
              <a:sym typeface="Lato Black"/>
            </a:endParaRPr>
          </a:p>
        </p:txBody>
      </p:sp>
      <p:pic>
        <p:nvPicPr>
          <p:cNvPr descr="IMG_1213.PNG" id="188" name="Google Shape;188;g2aab6340cd4_0_594"/>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189" name="Google Shape;189;g2aab6340cd4_0_594"/>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0" name="Google Shape;190;g2aab6340cd4_0_594"/>
          <p:cNvSpPr txBox="1"/>
          <p:nvPr/>
        </p:nvSpPr>
        <p:spPr>
          <a:xfrm>
            <a:off x="5714975" y="5204800"/>
            <a:ext cx="10397700" cy="877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US" sz="4500">
                <a:solidFill>
                  <a:srgbClr val="002060"/>
                </a:solidFill>
                <a:latin typeface="Lato"/>
                <a:ea typeface="Lato"/>
                <a:cs typeface="Lato"/>
                <a:sym typeface="Lato"/>
              </a:rPr>
              <a:t>10 minutes Break-Out Room</a:t>
            </a:r>
            <a:endParaRPr>
              <a:solidFill>
                <a:schemeClr val="dk1"/>
              </a:solidFill>
            </a:endParaRPr>
          </a:p>
        </p:txBody>
      </p:sp>
      <p:sp>
        <p:nvSpPr>
          <p:cNvPr id="191" name="Google Shape;191;g2aab6340cd4_0_594"/>
          <p:cNvSpPr txBox="1"/>
          <p:nvPr/>
        </p:nvSpPr>
        <p:spPr>
          <a:xfrm>
            <a:off x="0" y="0"/>
            <a:ext cx="3000000" cy="28929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US" sz="5175">
                <a:solidFill>
                  <a:srgbClr val="383570"/>
                </a:solidFill>
                <a:latin typeface="Lato"/>
                <a:ea typeface="Lato"/>
                <a:cs typeface="Lato"/>
                <a:sym typeface="Lato"/>
              </a:rPr>
              <a:t>Types of Advocacy</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5" name="Shape 195"/>
        <p:cNvGrpSpPr/>
        <p:nvPr/>
      </p:nvGrpSpPr>
      <p:grpSpPr>
        <a:xfrm>
          <a:off x="0" y="0"/>
          <a:ext cx="0" cy="0"/>
          <a:chOff x="0" y="0"/>
          <a:chExt cx="0" cy="0"/>
        </a:xfrm>
      </p:grpSpPr>
      <p:sp>
        <p:nvSpPr>
          <p:cNvPr id="196" name="Google Shape;196;g2aab6340cd4_0_604"/>
          <p:cNvSpPr txBox="1"/>
          <p:nvPr/>
        </p:nvSpPr>
        <p:spPr>
          <a:xfrm>
            <a:off x="3091450" y="1910150"/>
            <a:ext cx="5729700" cy="873600"/>
          </a:xfrm>
          <a:prstGeom prst="rect">
            <a:avLst/>
          </a:prstGeom>
          <a:noFill/>
          <a:ln>
            <a:noFill/>
          </a:ln>
        </p:spPr>
        <p:txBody>
          <a:bodyPr anchorCtr="0" anchor="ctr" bIns="38100" lIns="38100" spcFirstLastPara="1" rIns="38100" wrap="square" tIns="38100">
            <a:spAutoFit/>
          </a:bodyPr>
          <a:lstStyle/>
          <a:p>
            <a:pPr indent="0" lvl="0" marL="0" rtl="0" algn="ctr">
              <a:lnSpc>
                <a:spcPct val="120005"/>
              </a:lnSpc>
              <a:spcBef>
                <a:spcPts val="0"/>
              </a:spcBef>
              <a:spcAft>
                <a:spcPts val="0"/>
              </a:spcAft>
              <a:buClr>
                <a:schemeClr val="dk1"/>
              </a:buClr>
              <a:buFont typeface="Arial"/>
              <a:buNone/>
            </a:pPr>
            <a:r>
              <a:rPr b="1" lang="en-US" sz="5175">
                <a:solidFill>
                  <a:srgbClr val="383570"/>
                </a:solidFill>
                <a:latin typeface="Lato"/>
                <a:ea typeface="Lato"/>
                <a:cs typeface="Lato"/>
                <a:sym typeface="Lato"/>
              </a:rPr>
              <a:t>Types of Advocacy</a:t>
            </a:r>
            <a:endParaRPr b="1" sz="4600">
              <a:solidFill>
                <a:srgbClr val="002060"/>
              </a:solidFill>
              <a:latin typeface="Lato"/>
              <a:ea typeface="Lato"/>
              <a:cs typeface="Lato"/>
              <a:sym typeface="Lato"/>
            </a:endParaRPr>
          </a:p>
        </p:txBody>
      </p:sp>
      <p:sp>
        <p:nvSpPr>
          <p:cNvPr id="197" name="Google Shape;197;g2aab6340cd4_0_604"/>
          <p:cNvSpPr txBox="1"/>
          <p:nvPr/>
        </p:nvSpPr>
        <p:spPr>
          <a:xfrm>
            <a:off x="3198325" y="1622325"/>
            <a:ext cx="5880900" cy="1523700"/>
          </a:xfrm>
          <a:prstGeom prst="rect">
            <a:avLst/>
          </a:prstGeom>
          <a:noFill/>
          <a:ln>
            <a:noFill/>
          </a:ln>
        </p:spPr>
        <p:txBody>
          <a:bodyPr anchorCtr="0" anchor="ctr" bIns="38100" lIns="38100" spcFirstLastPara="1" rIns="38100" wrap="square" tIns="38100">
            <a:spAutoFit/>
          </a:bodyPr>
          <a:lstStyle/>
          <a:p>
            <a:pPr indent="0" lvl="0" marL="0" rtl="0" algn="ctr">
              <a:lnSpc>
                <a:spcPct val="140002"/>
              </a:lnSpc>
              <a:spcBef>
                <a:spcPts val="0"/>
              </a:spcBef>
              <a:spcAft>
                <a:spcPts val="0"/>
              </a:spcAft>
              <a:buClr>
                <a:schemeClr val="dk1"/>
              </a:buClr>
              <a:buFont typeface="Arial"/>
              <a:buNone/>
            </a:pPr>
            <a:r>
              <a:t/>
            </a:r>
            <a:endParaRPr sz="9400">
              <a:solidFill>
                <a:srgbClr val="313C7F"/>
              </a:solidFill>
              <a:latin typeface="Lato Black"/>
              <a:ea typeface="Lato Black"/>
              <a:cs typeface="Lato Black"/>
              <a:sym typeface="Lato Black"/>
            </a:endParaRPr>
          </a:p>
        </p:txBody>
      </p:sp>
      <p:pic>
        <p:nvPicPr>
          <p:cNvPr descr="IMG_1213.PNG" id="198" name="Google Shape;198;g2aab6340cd4_0_604"/>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199" name="Google Shape;199;g2aab6340cd4_0_604"/>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00" name="Google Shape;200;g2aab6340cd4_0_604"/>
          <p:cNvSpPr txBox="1"/>
          <p:nvPr/>
        </p:nvSpPr>
        <p:spPr>
          <a:xfrm>
            <a:off x="3880650" y="3859000"/>
            <a:ext cx="5512200" cy="4343700"/>
          </a:xfrm>
          <a:prstGeom prst="rect">
            <a:avLst/>
          </a:prstGeom>
          <a:noFill/>
          <a:ln>
            <a:noFill/>
          </a:ln>
        </p:spPr>
        <p:txBody>
          <a:bodyPr anchorCtr="0" anchor="t" bIns="91425" lIns="91425" spcFirstLastPara="1" rIns="91425" wrap="square" tIns="91425">
            <a:spAutoFit/>
          </a:bodyPr>
          <a:lstStyle/>
          <a:p>
            <a:pPr indent="0" lvl="0" marL="0" rtl="0" algn="l">
              <a:lnSpc>
                <a:spcPct val="250222"/>
              </a:lnSpc>
              <a:spcBef>
                <a:spcPts val="0"/>
              </a:spcBef>
              <a:spcAft>
                <a:spcPts val="0"/>
              </a:spcAft>
              <a:buNone/>
            </a:pPr>
            <a:r>
              <a:t/>
            </a:r>
            <a:endParaRPr b="1" sz="1800">
              <a:solidFill>
                <a:srgbClr val="005180"/>
              </a:solidFill>
              <a:latin typeface="Calibri"/>
              <a:ea typeface="Calibri"/>
              <a:cs typeface="Calibri"/>
              <a:sym typeface="Calibri"/>
            </a:endParaRPr>
          </a:p>
          <a:p>
            <a:pPr indent="0" lvl="0" marL="0" rtl="0" algn="l">
              <a:lnSpc>
                <a:spcPct val="119978"/>
              </a:lnSpc>
              <a:spcBef>
                <a:spcPts val="0"/>
              </a:spcBef>
              <a:spcAft>
                <a:spcPts val="0"/>
              </a:spcAft>
              <a:buNone/>
            </a:pPr>
            <a:r>
              <a:rPr b="1" lang="en-US" sz="3754">
                <a:solidFill>
                  <a:srgbClr val="005180"/>
                </a:solidFill>
                <a:latin typeface="Lato"/>
                <a:ea typeface="Lato"/>
                <a:cs typeface="Lato"/>
                <a:sym typeface="Lato"/>
              </a:rPr>
              <a:t>1. Lobbying</a:t>
            </a:r>
            <a:endParaRPr b="1">
              <a:solidFill>
                <a:srgbClr val="005180"/>
              </a:solidFill>
            </a:endParaRPr>
          </a:p>
          <a:p>
            <a:pPr indent="0" lvl="0" marL="0" rtl="0" algn="l">
              <a:lnSpc>
                <a:spcPct val="119978"/>
              </a:lnSpc>
              <a:spcBef>
                <a:spcPts val="0"/>
              </a:spcBef>
              <a:spcAft>
                <a:spcPts val="0"/>
              </a:spcAft>
              <a:buNone/>
            </a:pPr>
            <a:r>
              <a:rPr b="1" lang="en-US" sz="3754">
                <a:solidFill>
                  <a:srgbClr val="005180"/>
                </a:solidFill>
                <a:latin typeface="Lato"/>
                <a:ea typeface="Lato"/>
                <a:cs typeface="Lato"/>
                <a:sym typeface="Lato"/>
              </a:rPr>
              <a:t>2. Campaigning</a:t>
            </a:r>
            <a:endParaRPr b="1">
              <a:solidFill>
                <a:srgbClr val="005180"/>
              </a:solidFill>
            </a:endParaRPr>
          </a:p>
          <a:p>
            <a:pPr indent="0" lvl="0" marL="0" rtl="0" algn="l">
              <a:lnSpc>
                <a:spcPct val="119978"/>
              </a:lnSpc>
              <a:spcBef>
                <a:spcPts val="0"/>
              </a:spcBef>
              <a:spcAft>
                <a:spcPts val="0"/>
              </a:spcAft>
              <a:buNone/>
            </a:pPr>
            <a:r>
              <a:rPr b="1" lang="en-US" sz="3754">
                <a:solidFill>
                  <a:srgbClr val="005180"/>
                </a:solidFill>
                <a:latin typeface="Lato"/>
                <a:ea typeface="Lato"/>
                <a:cs typeface="Lato"/>
                <a:sym typeface="Lato"/>
              </a:rPr>
              <a:t>3. Digital Campaigning</a:t>
            </a:r>
            <a:endParaRPr b="1">
              <a:solidFill>
                <a:srgbClr val="005180"/>
              </a:solidFill>
            </a:endParaRPr>
          </a:p>
          <a:p>
            <a:pPr indent="0" lvl="0" marL="0" rtl="0" algn="l">
              <a:lnSpc>
                <a:spcPct val="119978"/>
              </a:lnSpc>
              <a:spcBef>
                <a:spcPts val="0"/>
              </a:spcBef>
              <a:spcAft>
                <a:spcPts val="0"/>
              </a:spcAft>
              <a:buNone/>
            </a:pPr>
            <a:r>
              <a:rPr b="1" lang="en-US" sz="3754">
                <a:solidFill>
                  <a:srgbClr val="005180"/>
                </a:solidFill>
                <a:latin typeface="Lato"/>
                <a:ea typeface="Lato"/>
                <a:cs typeface="Lato"/>
                <a:sym typeface="Lato"/>
              </a:rPr>
              <a:t>4. Building Alliances</a:t>
            </a:r>
            <a:endParaRPr b="1">
              <a:solidFill>
                <a:srgbClr val="005180"/>
              </a:solidFill>
            </a:endParaRPr>
          </a:p>
          <a:p>
            <a:pPr indent="0" lvl="0" marL="0" rtl="0" algn="ctr">
              <a:lnSpc>
                <a:spcPct val="120000"/>
              </a:lnSpc>
              <a:spcBef>
                <a:spcPts val="0"/>
              </a:spcBef>
              <a:spcAft>
                <a:spcPts val="0"/>
              </a:spcAft>
              <a:buNone/>
            </a:pPr>
            <a:r>
              <a:t/>
            </a:r>
            <a:endParaRPr b="1" sz="4500">
              <a:solidFill>
                <a:srgbClr val="005180"/>
              </a:solidFill>
              <a:latin typeface="Lato"/>
              <a:ea typeface="Lato"/>
              <a:cs typeface="Lato"/>
              <a:sym typeface="Lato"/>
            </a:endParaRPr>
          </a:p>
        </p:txBody>
      </p:sp>
      <p:sp>
        <p:nvSpPr>
          <p:cNvPr id="201" name="Google Shape;201;g2aab6340cd4_0_604"/>
          <p:cNvSpPr/>
          <p:nvPr/>
        </p:nvSpPr>
        <p:spPr>
          <a:xfrm>
            <a:off x="9531150" y="1910150"/>
            <a:ext cx="8752665" cy="6838323"/>
          </a:xfrm>
          <a:custGeom>
            <a:rect b="b" l="l" r="r" t="t"/>
            <a:pathLst>
              <a:path extrusionOk="0" h="8767081" w="10003046">
                <a:moveTo>
                  <a:pt x="0" y="0"/>
                </a:moveTo>
                <a:lnTo>
                  <a:pt x="10003046" y="0"/>
                </a:lnTo>
                <a:lnTo>
                  <a:pt x="10003046" y="8767081"/>
                </a:lnTo>
                <a:lnTo>
                  <a:pt x="0" y="8767081"/>
                </a:lnTo>
                <a:lnTo>
                  <a:pt x="0" y="0"/>
                </a:lnTo>
                <a:close/>
              </a:path>
            </a:pathLst>
          </a:custGeom>
          <a:blipFill rotWithShape="1">
            <a:blip r:embed="rId5">
              <a:alphaModFix/>
            </a:blip>
            <a:stretch>
              <a:fillRect b="0" l="-8428" r="-8428"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Google Shape;206;g2aab6340cd4_0_614"/>
          <p:cNvSpPr txBox="1"/>
          <p:nvPr/>
        </p:nvSpPr>
        <p:spPr>
          <a:xfrm>
            <a:off x="7177925" y="785575"/>
            <a:ext cx="5729700" cy="1246800"/>
          </a:xfrm>
          <a:prstGeom prst="rect">
            <a:avLst/>
          </a:prstGeom>
          <a:noFill/>
          <a:ln>
            <a:noFill/>
          </a:ln>
        </p:spPr>
        <p:txBody>
          <a:bodyPr anchorCtr="0" anchor="ctr" bIns="38100" lIns="38100" spcFirstLastPara="1" rIns="38100" wrap="square" tIns="38100">
            <a:spAutoFit/>
          </a:bodyPr>
          <a:lstStyle/>
          <a:p>
            <a:pPr indent="0" lvl="0" marL="0" rtl="0" algn="ctr">
              <a:lnSpc>
                <a:spcPct val="119989"/>
              </a:lnSpc>
              <a:spcBef>
                <a:spcPts val="0"/>
              </a:spcBef>
              <a:spcAft>
                <a:spcPts val="0"/>
              </a:spcAft>
              <a:buClr>
                <a:schemeClr val="dk1"/>
              </a:buClr>
              <a:buFont typeface="Arial"/>
              <a:buNone/>
            </a:pPr>
            <a:r>
              <a:rPr b="1" lang="en-US" sz="7600">
                <a:solidFill>
                  <a:srgbClr val="313C7F"/>
                </a:solidFill>
                <a:latin typeface="Lato"/>
                <a:ea typeface="Lato"/>
                <a:cs typeface="Lato"/>
                <a:sym typeface="Lato"/>
              </a:rPr>
              <a:t>Guess What?</a:t>
            </a:r>
            <a:endParaRPr b="1" sz="3175">
              <a:solidFill>
                <a:srgbClr val="383570"/>
              </a:solidFill>
              <a:latin typeface="Lato"/>
              <a:ea typeface="Lato"/>
              <a:cs typeface="Lato"/>
              <a:sym typeface="Lato"/>
            </a:endParaRPr>
          </a:p>
        </p:txBody>
      </p:sp>
      <p:pic>
        <p:nvPicPr>
          <p:cNvPr descr="IMG_1213.PNG" id="207" name="Google Shape;207;g2aab6340cd4_0_614"/>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208" name="Google Shape;208;g2aab6340cd4_0_614"/>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09" name="Google Shape;209;g2aab6340cd4_0_614"/>
          <p:cNvSpPr txBox="1"/>
          <p:nvPr/>
        </p:nvSpPr>
        <p:spPr>
          <a:xfrm>
            <a:off x="3723975" y="2875925"/>
            <a:ext cx="13587000" cy="65388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None/>
            </a:pPr>
            <a:r>
              <a:rPr lang="en-US" sz="3600">
                <a:solidFill>
                  <a:srgbClr val="005180"/>
                </a:solidFill>
                <a:latin typeface="Lato"/>
                <a:ea typeface="Lato"/>
                <a:cs typeface="Lato"/>
                <a:sym typeface="Lato"/>
              </a:rPr>
              <a:t>Kenya Girl Guides achieved something incredible! They convinced the Ministry of Education in Kisumu to include lessons about gender-based violence in schools. UN Women stepped in with extra funds to support their efforts. And that's not all – the Girl Guides created an electrifying policy brief, highlighting the challenges in implementing laws against violence on women and girls. They boldly presented it to the finding to the government and shared it with the media, igniting a wave of excitement and awareness! 🌟🚀👏</a:t>
            </a:r>
            <a:endParaRPr sz="2000">
              <a:solidFill>
                <a:srgbClr val="005180"/>
              </a:solidFill>
            </a:endParaRPr>
          </a:p>
          <a:p>
            <a:pPr indent="0" lvl="0" marL="0" rtl="0" algn="ctr">
              <a:lnSpc>
                <a:spcPct val="120000"/>
              </a:lnSpc>
              <a:spcBef>
                <a:spcPts val="0"/>
              </a:spcBef>
              <a:spcAft>
                <a:spcPts val="0"/>
              </a:spcAft>
              <a:buNone/>
            </a:pPr>
            <a:r>
              <a:t/>
            </a:r>
            <a:endParaRPr sz="2400">
              <a:solidFill>
                <a:srgbClr val="005180"/>
              </a:solidFill>
              <a:latin typeface="Calibri"/>
              <a:ea typeface="Calibri"/>
              <a:cs typeface="Calibri"/>
              <a:sym typeface="Calibri"/>
            </a:endParaRPr>
          </a:p>
        </p:txBody>
      </p:sp>
      <p:sp>
        <p:nvSpPr>
          <p:cNvPr id="210" name="Google Shape;210;g2aab6340cd4_0_614"/>
          <p:cNvSpPr/>
          <p:nvPr/>
        </p:nvSpPr>
        <p:spPr>
          <a:xfrm>
            <a:off x="14596198" y="0"/>
            <a:ext cx="2714765" cy="2654065"/>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5">
              <a:alphaModFix/>
            </a:blip>
            <a:stretch>
              <a:fillRect b="-29338" l="-145793" r="-14677" t="-14449"/>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g2aab6340cd4_0_624"/>
          <p:cNvSpPr txBox="1"/>
          <p:nvPr/>
        </p:nvSpPr>
        <p:spPr>
          <a:xfrm>
            <a:off x="3994800" y="1732925"/>
            <a:ext cx="13334700" cy="27552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lang="en-US" sz="11250">
                <a:solidFill>
                  <a:srgbClr val="313C7F"/>
                </a:solidFill>
                <a:latin typeface="Lato"/>
                <a:ea typeface="Lato"/>
                <a:cs typeface="Lato"/>
                <a:sym typeface="Lato"/>
              </a:rPr>
              <a:t>Lobbying</a:t>
            </a:r>
            <a:endParaRPr>
              <a:solidFill>
                <a:schemeClr val="dk1"/>
              </a:solidFill>
            </a:endParaRPr>
          </a:p>
          <a:p>
            <a:pPr indent="0" lvl="0" marL="0" marR="0" rtl="0" algn="l">
              <a:lnSpc>
                <a:spcPct val="100000"/>
              </a:lnSpc>
              <a:spcBef>
                <a:spcPts val="0"/>
              </a:spcBef>
              <a:spcAft>
                <a:spcPts val="0"/>
              </a:spcAft>
              <a:buClr>
                <a:srgbClr val="000000"/>
              </a:buClr>
              <a:buSzPts val="2600"/>
              <a:buFont typeface="Lato"/>
              <a:buNone/>
            </a:pPr>
            <a:r>
              <a:t/>
            </a:r>
            <a:endParaRPr b="1" sz="3899">
              <a:solidFill>
                <a:srgbClr val="002060"/>
              </a:solidFill>
              <a:latin typeface="Lato"/>
              <a:ea typeface="Lato"/>
              <a:cs typeface="Lato"/>
              <a:sym typeface="Lato"/>
            </a:endParaRPr>
          </a:p>
        </p:txBody>
      </p:sp>
      <p:sp>
        <p:nvSpPr>
          <p:cNvPr id="216" name="Google Shape;216;g2aab6340cd4_0_624"/>
          <p:cNvSpPr txBox="1"/>
          <p:nvPr/>
        </p:nvSpPr>
        <p:spPr>
          <a:xfrm>
            <a:off x="4912757" y="2"/>
            <a:ext cx="9834000" cy="1523700"/>
          </a:xfrm>
          <a:prstGeom prst="rect">
            <a:avLst/>
          </a:prstGeom>
          <a:noFill/>
          <a:ln>
            <a:noFill/>
          </a:ln>
        </p:spPr>
        <p:txBody>
          <a:bodyPr anchorCtr="0" anchor="ctr" bIns="38100" lIns="38100" spcFirstLastPara="1" rIns="38100" wrap="square" tIns="38100">
            <a:spAutoFit/>
          </a:bodyPr>
          <a:lstStyle/>
          <a:p>
            <a:pPr indent="0" lvl="0" marL="0" rtl="0" algn="ctr">
              <a:lnSpc>
                <a:spcPct val="140002"/>
              </a:lnSpc>
              <a:spcBef>
                <a:spcPts val="0"/>
              </a:spcBef>
              <a:spcAft>
                <a:spcPts val="0"/>
              </a:spcAft>
              <a:buClr>
                <a:schemeClr val="dk1"/>
              </a:buClr>
              <a:buFont typeface="Arial"/>
              <a:buNone/>
            </a:pPr>
            <a:r>
              <a:t/>
            </a:r>
            <a:endParaRPr sz="9400">
              <a:solidFill>
                <a:srgbClr val="313C7F"/>
              </a:solidFill>
              <a:latin typeface="Lato Black"/>
              <a:ea typeface="Lato Black"/>
              <a:cs typeface="Lato Black"/>
              <a:sym typeface="Lato Black"/>
            </a:endParaRPr>
          </a:p>
        </p:txBody>
      </p:sp>
      <p:sp>
        <p:nvSpPr>
          <p:cNvPr id="217" name="Google Shape;217;g2aab6340cd4_0_624"/>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18" name="Google Shape;218;g2aab6340cd4_0_624"/>
          <p:cNvSpPr txBox="1"/>
          <p:nvPr/>
        </p:nvSpPr>
        <p:spPr>
          <a:xfrm>
            <a:off x="2931250" y="4535125"/>
            <a:ext cx="13758600" cy="30168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None/>
            </a:pPr>
            <a:r>
              <a:rPr b="1" lang="en-US" sz="4000">
                <a:solidFill>
                  <a:srgbClr val="002060"/>
                </a:solidFill>
                <a:latin typeface="Lato"/>
                <a:ea typeface="Lato"/>
                <a:cs typeface="Lato"/>
                <a:sym typeface="Lato"/>
              </a:rPr>
              <a:t>Lobbying, or direct attempt </a:t>
            </a:r>
            <a:r>
              <a:rPr b="1" lang="en-US" sz="4000">
                <a:solidFill>
                  <a:srgbClr val="F10079"/>
                </a:solidFill>
                <a:latin typeface="Lato"/>
                <a:ea typeface="Lato"/>
                <a:cs typeface="Lato"/>
                <a:sym typeface="Lato"/>
              </a:rPr>
              <a:t>to influence decision-makers</a:t>
            </a:r>
            <a:r>
              <a:rPr b="1" lang="en-US" sz="4000">
                <a:solidFill>
                  <a:srgbClr val="002060"/>
                </a:solidFill>
                <a:latin typeface="Lato"/>
                <a:ea typeface="Lato"/>
                <a:cs typeface="Lato"/>
                <a:sym typeface="Lato"/>
              </a:rPr>
              <a:t>, is typically done when </a:t>
            </a:r>
            <a:r>
              <a:rPr b="1" lang="en-US" sz="4000">
                <a:solidFill>
                  <a:srgbClr val="F10079"/>
                </a:solidFill>
                <a:latin typeface="Lato"/>
                <a:ea typeface="Lato"/>
                <a:cs typeface="Lato"/>
                <a:sym typeface="Lato"/>
              </a:rPr>
              <a:t>working with governments </a:t>
            </a:r>
            <a:r>
              <a:rPr b="1" lang="en-US" sz="4000">
                <a:solidFill>
                  <a:srgbClr val="002060"/>
                </a:solidFill>
                <a:latin typeface="Lato"/>
                <a:ea typeface="Lato"/>
                <a:cs typeface="Lato"/>
                <a:sym typeface="Lato"/>
              </a:rPr>
              <a:t>to </a:t>
            </a:r>
            <a:r>
              <a:rPr b="1" lang="en-US" sz="4000">
                <a:solidFill>
                  <a:srgbClr val="F10079"/>
                </a:solidFill>
                <a:latin typeface="Lato"/>
                <a:ea typeface="Lato"/>
                <a:cs typeface="Lato"/>
                <a:sym typeface="Lato"/>
              </a:rPr>
              <a:t>change policies</a:t>
            </a:r>
            <a:r>
              <a:rPr b="1" lang="en-US" sz="4000">
                <a:solidFill>
                  <a:srgbClr val="002060"/>
                </a:solidFill>
                <a:latin typeface="Lato"/>
                <a:ea typeface="Lato"/>
                <a:cs typeface="Lato"/>
                <a:sym typeface="Lato"/>
              </a:rPr>
              <a:t>, laws, actions or practices </a:t>
            </a:r>
            <a:r>
              <a:rPr b="1" lang="en-US" sz="4000">
                <a:solidFill>
                  <a:srgbClr val="F10079"/>
                </a:solidFill>
                <a:latin typeface="Lato"/>
                <a:ea typeface="Lato"/>
                <a:cs typeface="Lato"/>
                <a:sym typeface="Lato"/>
              </a:rPr>
              <a:t>in favour of your advocacy objective. </a:t>
            </a:r>
            <a:endParaRPr b="1" sz="5200">
              <a:solidFill>
                <a:srgbClr val="002060"/>
              </a:solidFill>
              <a:latin typeface="Lato"/>
              <a:ea typeface="Lato"/>
              <a:cs typeface="Lato"/>
              <a:sym typeface="Lato"/>
            </a:endParaRPr>
          </a:p>
        </p:txBody>
      </p:sp>
      <p:sp>
        <p:nvSpPr>
          <p:cNvPr id="219" name="Google Shape;219;g2aab6340cd4_0_624"/>
          <p:cNvSpPr/>
          <p:nvPr/>
        </p:nvSpPr>
        <p:spPr>
          <a:xfrm>
            <a:off x="13826625" y="442450"/>
            <a:ext cx="4375304" cy="4045960"/>
          </a:xfrm>
          <a:custGeom>
            <a:rect b="b" l="l" r="r" t="t"/>
            <a:pathLst>
              <a:path extrusionOk="0" h="5220594" w="4834590">
                <a:moveTo>
                  <a:pt x="0" y="0"/>
                </a:moveTo>
                <a:lnTo>
                  <a:pt x="4834590" y="0"/>
                </a:lnTo>
                <a:lnTo>
                  <a:pt x="4834590" y="5220594"/>
                </a:lnTo>
                <a:lnTo>
                  <a:pt x="0" y="5220594"/>
                </a:lnTo>
                <a:lnTo>
                  <a:pt x="0" y="0"/>
                </a:lnTo>
                <a:close/>
              </a:path>
            </a:pathLst>
          </a:custGeom>
          <a:blipFill rotWithShape="1">
            <a:blip r:embed="rId4">
              <a:alphaModFix/>
            </a:blip>
            <a:stretch>
              <a:fillRect b="0" l="0" r="0" t="-9"/>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3" name="Shape 223"/>
        <p:cNvGrpSpPr/>
        <p:nvPr/>
      </p:nvGrpSpPr>
      <p:grpSpPr>
        <a:xfrm>
          <a:off x="0" y="0"/>
          <a:ext cx="0" cy="0"/>
          <a:chOff x="0" y="0"/>
          <a:chExt cx="0" cy="0"/>
        </a:xfrm>
      </p:grpSpPr>
      <p:sp>
        <p:nvSpPr>
          <p:cNvPr id="224" name="Google Shape;224;g2aab6340cd4_0_634"/>
          <p:cNvSpPr txBox="1"/>
          <p:nvPr/>
        </p:nvSpPr>
        <p:spPr>
          <a:xfrm>
            <a:off x="7177925" y="785575"/>
            <a:ext cx="5729700" cy="1246800"/>
          </a:xfrm>
          <a:prstGeom prst="rect">
            <a:avLst/>
          </a:prstGeom>
          <a:noFill/>
          <a:ln>
            <a:noFill/>
          </a:ln>
        </p:spPr>
        <p:txBody>
          <a:bodyPr anchorCtr="0" anchor="ctr" bIns="38100" lIns="38100" spcFirstLastPara="1" rIns="38100" wrap="square" tIns="38100">
            <a:spAutoFit/>
          </a:bodyPr>
          <a:lstStyle/>
          <a:p>
            <a:pPr indent="0" lvl="0" marL="0" rtl="0" algn="ctr">
              <a:lnSpc>
                <a:spcPct val="119989"/>
              </a:lnSpc>
              <a:spcBef>
                <a:spcPts val="0"/>
              </a:spcBef>
              <a:spcAft>
                <a:spcPts val="0"/>
              </a:spcAft>
              <a:buClr>
                <a:schemeClr val="dk1"/>
              </a:buClr>
              <a:buFont typeface="Arial"/>
              <a:buNone/>
            </a:pPr>
            <a:r>
              <a:rPr b="1" lang="en-US" sz="7600">
                <a:solidFill>
                  <a:srgbClr val="313C7F"/>
                </a:solidFill>
                <a:latin typeface="Lato"/>
                <a:ea typeface="Lato"/>
                <a:cs typeface="Lato"/>
                <a:sym typeface="Lato"/>
              </a:rPr>
              <a:t>Guess What?</a:t>
            </a:r>
            <a:endParaRPr b="1" sz="3175">
              <a:solidFill>
                <a:srgbClr val="383570"/>
              </a:solidFill>
              <a:latin typeface="Lato"/>
              <a:ea typeface="Lato"/>
              <a:cs typeface="Lato"/>
              <a:sym typeface="Lato"/>
            </a:endParaRPr>
          </a:p>
        </p:txBody>
      </p:sp>
      <p:pic>
        <p:nvPicPr>
          <p:cNvPr descr="IMG_1213.PNG" id="225" name="Google Shape;225;g2aab6340cd4_0_634"/>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226" name="Google Shape;226;g2aab6340cd4_0_634"/>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27" name="Google Shape;227;g2aab6340cd4_0_634"/>
          <p:cNvSpPr txBox="1"/>
          <p:nvPr/>
        </p:nvSpPr>
        <p:spPr>
          <a:xfrm>
            <a:off x="3723975" y="3760825"/>
            <a:ext cx="13587000" cy="46176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None/>
            </a:pPr>
            <a:r>
              <a:rPr lang="en-US" sz="3000">
                <a:solidFill>
                  <a:srgbClr val="002060"/>
                </a:solidFill>
                <a:latin typeface="Lato"/>
                <a:ea typeface="Lato"/>
                <a:cs typeface="Lato"/>
                <a:sym typeface="Lato"/>
              </a:rPr>
              <a:t>Kenya Girl Guides achieved something incredible! They convinced the </a:t>
            </a:r>
            <a:r>
              <a:rPr lang="en-US" sz="3000">
                <a:solidFill>
                  <a:srgbClr val="F10079"/>
                </a:solidFill>
                <a:latin typeface="Lato"/>
                <a:ea typeface="Lato"/>
                <a:cs typeface="Lato"/>
                <a:sym typeface="Lato"/>
              </a:rPr>
              <a:t>Ministry of Education in Kisumu </a:t>
            </a:r>
            <a:r>
              <a:rPr lang="en-US" sz="3000">
                <a:solidFill>
                  <a:srgbClr val="002060"/>
                </a:solidFill>
                <a:latin typeface="Lato"/>
                <a:ea typeface="Lato"/>
                <a:cs typeface="Lato"/>
                <a:sym typeface="Lato"/>
              </a:rPr>
              <a:t>to include </a:t>
            </a:r>
            <a:r>
              <a:rPr lang="en-US" sz="3000">
                <a:solidFill>
                  <a:srgbClr val="F10079"/>
                </a:solidFill>
                <a:latin typeface="Lato"/>
                <a:ea typeface="Lato"/>
                <a:cs typeface="Lato"/>
                <a:sym typeface="Lato"/>
              </a:rPr>
              <a:t>lessons about gender-based violence in schools</a:t>
            </a:r>
            <a:r>
              <a:rPr lang="en-US" sz="3000">
                <a:solidFill>
                  <a:srgbClr val="002060"/>
                </a:solidFill>
                <a:latin typeface="Lato"/>
                <a:ea typeface="Lato"/>
                <a:cs typeface="Lato"/>
                <a:sym typeface="Lato"/>
              </a:rPr>
              <a:t>. UN Women stepped in with extra funds to support their efforts. And that's not all – </a:t>
            </a:r>
            <a:r>
              <a:rPr lang="en-US" sz="3000">
                <a:solidFill>
                  <a:srgbClr val="F10079"/>
                </a:solidFill>
                <a:latin typeface="Lato"/>
                <a:ea typeface="Lato"/>
                <a:cs typeface="Lato"/>
                <a:sym typeface="Lato"/>
              </a:rPr>
              <a:t>the Girl Guides created an electrifying policy brief,</a:t>
            </a:r>
            <a:r>
              <a:rPr lang="en-US" sz="3000">
                <a:solidFill>
                  <a:srgbClr val="002060"/>
                </a:solidFill>
                <a:latin typeface="Lato"/>
                <a:ea typeface="Lato"/>
                <a:cs typeface="Lato"/>
                <a:sym typeface="Lato"/>
              </a:rPr>
              <a:t> highlighting </a:t>
            </a:r>
            <a:r>
              <a:rPr lang="en-US" sz="3000">
                <a:solidFill>
                  <a:srgbClr val="F10079"/>
                </a:solidFill>
                <a:latin typeface="Lato"/>
                <a:ea typeface="Lato"/>
                <a:cs typeface="Lato"/>
                <a:sym typeface="Lato"/>
              </a:rPr>
              <a:t>the challenges in implementing laws against violence on women and girls</a:t>
            </a:r>
            <a:r>
              <a:rPr lang="en-US" sz="3000">
                <a:solidFill>
                  <a:srgbClr val="002060"/>
                </a:solidFill>
                <a:latin typeface="Lato"/>
                <a:ea typeface="Lato"/>
                <a:cs typeface="Lato"/>
                <a:sym typeface="Lato"/>
              </a:rPr>
              <a:t>g. They boldly </a:t>
            </a:r>
            <a:r>
              <a:rPr lang="en-US" sz="3000">
                <a:solidFill>
                  <a:srgbClr val="F10079"/>
                </a:solidFill>
                <a:latin typeface="Lato"/>
                <a:ea typeface="Lato"/>
                <a:cs typeface="Lato"/>
                <a:sym typeface="Lato"/>
              </a:rPr>
              <a:t>presented it to the Ministry </a:t>
            </a:r>
            <a:r>
              <a:rPr lang="en-US" sz="3000">
                <a:solidFill>
                  <a:srgbClr val="002060"/>
                </a:solidFill>
                <a:latin typeface="Lato"/>
                <a:ea typeface="Lato"/>
                <a:cs typeface="Lato"/>
                <a:sym typeface="Lato"/>
              </a:rPr>
              <a:t>and shared it with the media, igniting a wave of excitement and awareness! 🌟🚀👏</a:t>
            </a:r>
            <a:endParaRPr>
              <a:solidFill>
                <a:schemeClr val="dk1"/>
              </a:solidFill>
            </a:endParaRPr>
          </a:p>
          <a:p>
            <a:pPr indent="0" lvl="0" marL="0" rtl="0" algn="ctr">
              <a:lnSpc>
                <a:spcPct val="120000"/>
              </a:lnSpc>
              <a:spcBef>
                <a:spcPts val="0"/>
              </a:spcBef>
              <a:spcAft>
                <a:spcPts val="0"/>
              </a:spcAft>
              <a:buNone/>
            </a:pPr>
            <a:r>
              <a:t/>
            </a:r>
            <a:endParaRPr b="1" sz="3600">
              <a:solidFill>
                <a:srgbClr val="005180"/>
              </a:solidFill>
              <a:latin typeface="Lato"/>
              <a:ea typeface="Lato"/>
              <a:cs typeface="Lato"/>
              <a:sym typeface="Lato"/>
            </a:endParaRPr>
          </a:p>
        </p:txBody>
      </p:sp>
      <p:sp>
        <p:nvSpPr>
          <p:cNvPr id="228" name="Google Shape;228;g2aab6340cd4_0_634"/>
          <p:cNvSpPr/>
          <p:nvPr/>
        </p:nvSpPr>
        <p:spPr>
          <a:xfrm>
            <a:off x="14596198" y="0"/>
            <a:ext cx="2714765" cy="2654065"/>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5">
              <a:alphaModFix/>
            </a:blip>
            <a:stretch>
              <a:fillRect b="-29338" l="-145793" r="-14677" t="-14449"/>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2" name="Shape 232"/>
        <p:cNvGrpSpPr/>
        <p:nvPr/>
      </p:nvGrpSpPr>
      <p:grpSpPr>
        <a:xfrm>
          <a:off x="0" y="0"/>
          <a:ext cx="0" cy="0"/>
          <a:chOff x="0" y="0"/>
          <a:chExt cx="0" cy="0"/>
        </a:xfrm>
      </p:grpSpPr>
      <p:sp>
        <p:nvSpPr>
          <p:cNvPr id="233" name="Google Shape;233;g2aab6340cd4_0_642"/>
          <p:cNvSpPr txBox="1"/>
          <p:nvPr/>
        </p:nvSpPr>
        <p:spPr>
          <a:xfrm>
            <a:off x="3994800" y="1732925"/>
            <a:ext cx="13334700" cy="10005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b="1" lang="en-US" sz="6000">
                <a:solidFill>
                  <a:srgbClr val="002060"/>
                </a:solidFill>
                <a:latin typeface="Lato"/>
                <a:ea typeface="Lato"/>
                <a:cs typeface="Lato"/>
                <a:sym typeface="Lato"/>
              </a:rPr>
              <a:t>Think about ...</a:t>
            </a:r>
            <a:endParaRPr>
              <a:solidFill>
                <a:schemeClr val="dk1"/>
              </a:solidFill>
            </a:endParaRPr>
          </a:p>
        </p:txBody>
      </p:sp>
      <p:sp>
        <p:nvSpPr>
          <p:cNvPr id="234" name="Google Shape;234;g2aab6340cd4_0_642"/>
          <p:cNvSpPr txBox="1"/>
          <p:nvPr/>
        </p:nvSpPr>
        <p:spPr>
          <a:xfrm>
            <a:off x="4912757" y="2"/>
            <a:ext cx="9834000" cy="1523700"/>
          </a:xfrm>
          <a:prstGeom prst="rect">
            <a:avLst/>
          </a:prstGeom>
          <a:noFill/>
          <a:ln>
            <a:noFill/>
          </a:ln>
        </p:spPr>
        <p:txBody>
          <a:bodyPr anchorCtr="0" anchor="ctr" bIns="38100" lIns="38100" spcFirstLastPara="1" rIns="38100" wrap="square" tIns="38100">
            <a:spAutoFit/>
          </a:bodyPr>
          <a:lstStyle/>
          <a:p>
            <a:pPr indent="0" lvl="0" marL="0" rtl="0" algn="ctr">
              <a:lnSpc>
                <a:spcPct val="140002"/>
              </a:lnSpc>
              <a:spcBef>
                <a:spcPts val="0"/>
              </a:spcBef>
              <a:spcAft>
                <a:spcPts val="0"/>
              </a:spcAft>
              <a:buClr>
                <a:schemeClr val="dk1"/>
              </a:buClr>
              <a:buFont typeface="Arial"/>
              <a:buNone/>
            </a:pPr>
            <a:r>
              <a:t/>
            </a:r>
            <a:endParaRPr sz="9400">
              <a:solidFill>
                <a:srgbClr val="313C7F"/>
              </a:solidFill>
              <a:latin typeface="Lato Black"/>
              <a:ea typeface="Lato Black"/>
              <a:cs typeface="Lato Black"/>
              <a:sym typeface="Lato Black"/>
            </a:endParaRPr>
          </a:p>
        </p:txBody>
      </p:sp>
      <p:sp>
        <p:nvSpPr>
          <p:cNvPr id="235" name="Google Shape;235;g2aab6340cd4_0_642"/>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36" name="Google Shape;236;g2aab6340cd4_0_642"/>
          <p:cNvSpPr txBox="1"/>
          <p:nvPr/>
        </p:nvSpPr>
        <p:spPr>
          <a:xfrm>
            <a:off x="7576950" y="3882900"/>
            <a:ext cx="9420600" cy="2521200"/>
          </a:xfrm>
          <a:prstGeom prst="rect">
            <a:avLst/>
          </a:prstGeom>
          <a:noFill/>
          <a:ln>
            <a:noFill/>
          </a:ln>
        </p:spPr>
        <p:txBody>
          <a:bodyPr anchorCtr="0" anchor="t" bIns="91425" lIns="91425" spcFirstLastPara="1" rIns="91425" wrap="square" tIns="91425">
            <a:spAutoFit/>
          </a:bodyPr>
          <a:lstStyle/>
          <a:p>
            <a:pPr indent="0" lvl="0" marL="0" rtl="0" algn="l">
              <a:lnSpc>
                <a:spcPct val="22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l">
              <a:lnSpc>
                <a:spcPct val="120000"/>
              </a:lnSpc>
              <a:spcBef>
                <a:spcPts val="0"/>
              </a:spcBef>
              <a:spcAft>
                <a:spcPts val="0"/>
              </a:spcAft>
              <a:buNone/>
            </a:pPr>
            <a:r>
              <a:rPr b="1" lang="en-US" sz="3300">
                <a:solidFill>
                  <a:srgbClr val="002060"/>
                </a:solidFill>
                <a:latin typeface="Lato"/>
                <a:ea typeface="Lato"/>
                <a:cs typeface="Lato"/>
                <a:sym typeface="Lato"/>
              </a:rPr>
              <a:t>Why they should be involved in your campaign? </a:t>
            </a:r>
            <a:endParaRPr>
              <a:solidFill>
                <a:schemeClr val="dk1"/>
              </a:solidFill>
            </a:endParaRPr>
          </a:p>
          <a:p>
            <a:pPr indent="0" lvl="0" marL="0" rtl="0" algn="l">
              <a:lnSpc>
                <a:spcPct val="120000"/>
              </a:lnSpc>
              <a:spcBef>
                <a:spcPts val="0"/>
              </a:spcBef>
              <a:spcAft>
                <a:spcPts val="0"/>
              </a:spcAft>
              <a:buNone/>
            </a:pPr>
            <a:r>
              <a:rPr b="1" lang="en-US" sz="3300">
                <a:solidFill>
                  <a:srgbClr val="002060"/>
                </a:solidFill>
                <a:latin typeface="Lato"/>
                <a:ea typeface="Lato"/>
                <a:cs typeface="Lato"/>
                <a:sym typeface="Lato"/>
              </a:rPr>
              <a:t>What you bring to the table?, and </a:t>
            </a:r>
            <a:endParaRPr>
              <a:solidFill>
                <a:schemeClr val="dk1"/>
              </a:solidFill>
            </a:endParaRPr>
          </a:p>
          <a:p>
            <a:pPr indent="0" lvl="0" marL="0" rtl="0" algn="l">
              <a:lnSpc>
                <a:spcPct val="120000"/>
              </a:lnSpc>
              <a:spcBef>
                <a:spcPts val="0"/>
              </a:spcBef>
              <a:spcAft>
                <a:spcPts val="0"/>
              </a:spcAft>
              <a:buNone/>
            </a:pPr>
            <a:r>
              <a:rPr b="1" lang="en-US" sz="3300">
                <a:solidFill>
                  <a:srgbClr val="002060"/>
                </a:solidFill>
                <a:latin typeface="Lato"/>
                <a:ea typeface="Lato"/>
                <a:cs typeface="Lato"/>
                <a:sym typeface="Lato"/>
              </a:rPr>
              <a:t>How can they help?</a:t>
            </a:r>
            <a:endParaRPr b="1" sz="4000">
              <a:solidFill>
                <a:srgbClr val="002060"/>
              </a:solidFill>
              <a:latin typeface="Lato"/>
              <a:ea typeface="Lato"/>
              <a:cs typeface="Lato"/>
              <a:sym typeface="Lato"/>
            </a:endParaRPr>
          </a:p>
        </p:txBody>
      </p:sp>
      <p:sp>
        <p:nvSpPr>
          <p:cNvPr id="237" name="Google Shape;237;g2aab6340cd4_0_642"/>
          <p:cNvSpPr/>
          <p:nvPr/>
        </p:nvSpPr>
        <p:spPr>
          <a:xfrm>
            <a:off x="67310" y="0"/>
            <a:ext cx="6497708" cy="10280947"/>
          </a:xfrm>
          <a:custGeom>
            <a:rect b="b" l="l" r="r" t="t"/>
            <a:pathLst>
              <a:path extrusionOk="0" h="10598914" w="6596658">
                <a:moveTo>
                  <a:pt x="0" y="0"/>
                </a:moveTo>
                <a:lnTo>
                  <a:pt x="6596658" y="0"/>
                </a:lnTo>
                <a:lnTo>
                  <a:pt x="6596658" y="10598914"/>
                </a:lnTo>
                <a:lnTo>
                  <a:pt x="0" y="10598914"/>
                </a:lnTo>
                <a:lnTo>
                  <a:pt x="0" y="0"/>
                </a:lnTo>
                <a:close/>
              </a:path>
            </a:pathLst>
          </a:custGeom>
          <a:blipFill rotWithShape="1">
            <a:blip r:embed="rId4">
              <a:alphaModFix/>
            </a:blip>
            <a:stretch>
              <a:fillRect b="0" l="-10249" r="-10249" t="0"/>
            </a:stretch>
          </a:blipFill>
          <a:ln>
            <a:noFill/>
          </a:ln>
        </p:spPr>
      </p:sp>
      <p:sp>
        <p:nvSpPr>
          <p:cNvPr id="238" name="Google Shape;238;g2aab6340cd4_0_642"/>
          <p:cNvSpPr/>
          <p:nvPr/>
        </p:nvSpPr>
        <p:spPr>
          <a:xfrm>
            <a:off x="14436090" y="5955465"/>
            <a:ext cx="2171700" cy="2324100"/>
          </a:xfrm>
          <a:custGeom>
            <a:rect b="b" l="l" r="r" t="t"/>
            <a:pathLst>
              <a:path extrusionOk="0" h="2324100" w="2171700">
                <a:moveTo>
                  <a:pt x="0" y="0"/>
                </a:moveTo>
                <a:lnTo>
                  <a:pt x="2171700" y="0"/>
                </a:lnTo>
                <a:lnTo>
                  <a:pt x="2171700" y="2324100"/>
                </a:lnTo>
                <a:lnTo>
                  <a:pt x="0" y="232410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g2aab6340cd4_0_652"/>
          <p:cNvSpPr txBox="1"/>
          <p:nvPr/>
        </p:nvSpPr>
        <p:spPr>
          <a:xfrm>
            <a:off x="6692075" y="740700"/>
            <a:ext cx="8830500" cy="1554600"/>
          </a:xfrm>
          <a:prstGeom prst="rect">
            <a:avLst/>
          </a:prstGeom>
          <a:noFill/>
          <a:ln>
            <a:noFill/>
          </a:ln>
        </p:spPr>
        <p:txBody>
          <a:bodyPr anchorCtr="0" anchor="ctr" bIns="38100" lIns="38100" spcFirstLastPara="1" rIns="38100" wrap="square" tIns="38100">
            <a:spAutoFit/>
          </a:bodyPr>
          <a:lstStyle/>
          <a:p>
            <a:pPr indent="0" lvl="0" marL="0" rtl="0" algn="ctr">
              <a:lnSpc>
                <a:spcPct val="119989"/>
              </a:lnSpc>
              <a:spcBef>
                <a:spcPts val="0"/>
              </a:spcBef>
              <a:spcAft>
                <a:spcPts val="0"/>
              </a:spcAft>
              <a:buClr>
                <a:schemeClr val="dk1"/>
              </a:buClr>
              <a:buFont typeface="Arial"/>
              <a:buNone/>
            </a:pPr>
            <a:r>
              <a:rPr lang="en-US" sz="9600">
                <a:solidFill>
                  <a:srgbClr val="313C7F"/>
                </a:solidFill>
              </a:rPr>
              <a:t>But How?</a:t>
            </a:r>
            <a:endParaRPr b="1" sz="6000">
              <a:solidFill>
                <a:srgbClr val="002060"/>
              </a:solidFill>
              <a:latin typeface="Lato"/>
              <a:ea typeface="Lato"/>
              <a:cs typeface="Lato"/>
              <a:sym typeface="Lato"/>
            </a:endParaRPr>
          </a:p>
        </p:txBody>
      </p:sp>
      <p:sp>
        <p:nvSpPr>
          <p:cNvPr id="244" name="Google Shape;244;g2aab6340cd4_0_652"/>
          <p:cNvSpPr txBox="1"/>
          <p:nvPr/>
        </p:nvSpPr>
        <p:spPr>
          <a:xfrm>
            <a:off x="4912757" y="2"/>
            <a:ext cx="9834000" cy="1523700"/>
          </a:xfrm>
          <a:prstGeom prst="rect">
            <a:avLst/>
          </a:prstGeom>
          <a:noFill/>
          <a:ln>
            <a:noFill/>
          </a:ln>
        </p:spPr>
        <p:txBody>
          <a:bodyPr anchorCtr="0" anchor="ctr" bIns="38100" lIns="38100" spcFirstLastPara="1" rIns="38100" wrap="square" tIns="38100">
            <a:spAutoFit/>
          </a:bodyPr>
          <a:lstStyle/>
          <a:p>
            <a:pPr indent="0" lvl="0" marL="0" rtl="0" algn="ctr">
              <a:lnSpc>
                <a:spcPct val="140002"/>
              </a:lnSpc>
              <a:spcBef>
                <a:spcPts val="0"/>
              </a:spcBef>
              <a:spcAft>
                <a:spcPts val="0"/>
              </a:spcAft>
              <a:buClr>
                <a:schemeClr val="dk1"/>
              </a:buClr>
              <a:buFont typeface="Arial"/>
              <a:buNone/>
            </a:pPr>
            <a:r>
              <a:t/>
            </a:r>
            <a:endParaRPr sz="9400">
              <a:solidFill>
                <a:srgbClr val="313C7F"/>
              </a:solidFill>
              <a:latin typeface="Lato Black"/>
              <a:ea typeface="Lato Black"/>
              <a:cs typeface="Lato Black"/>
              <a:sym typeface="Lato Black"/>
            </a:endParaRPr>
          </a:p>
        </p:txBody>
      </p:sp>
      <p:sp>
        <p:nvSpPr>
          <p:cNvPr id="245" name="Google Shape;245;g2aab6340cd4_0_652"/>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46" name="Google Shape;246;g2aab6340cd4_0_652"/>
          <p:cNvSpPr txBox="1"/>
          <p:nvPr/>
        </p:nvSpPr>
        <p:spPr>
          <a:xfrm>
            <a:off x="6559050" y="3843900"/>
            <a:ext cx="10618800" cy="3576300"/>
          </a:xfrm>
          <a:prstGeom prst="rect">
            <a:avLst/>
          </a:prstGeom>
          <a:noFill/>
          <a:ln>
            <a:noFill/>
          </a:ln>
        </p:spPr>
        <p:txBody>
          <a:bodyPr anchorCtr="0" anchor="t" bIns="91425" lIns="91425" spcFirstLastPara="1" rIns="91425" wrap="square" tIns="91425">
            <a:spAutoFit/>
          </a:bodyPr>
          <a:lstStyle/>
          <a:p>
            <a:pPr indent="-241236" lvl="1" marL="361950" rtl="0" algn="l">
              <a:lnSpc>
                <a:spcPct val="120005"/>
              </a:lnSpc>
              <a:spcBef>
                <a:spcPts val="0"/>
              </a:spcBef>
              <a:spcAft>
                <a:spcPts val="0"/>
              </a:spcAft>
              <a:buClr>
                <a:srgbClr val="002060"/>
              </a:buClr>
              <a:buSzPts val="3799"/>
              <a:buChar char="•"/>
            </a:pPr>
            <a:r>
              <a:rPr b="1" lang="en-US" sz="3799">
                <a:solidFill>
                  <a:srgbClr val="002060"/>
                </a:solidFill>
                <a:latin typeface="Lato"/>
                <a:ea typeface="Lato"/>
                <a:cs typeface="Lato"/>
                <a:sym typeface="Lato"/>
              </a:rPr>
              <a:t>Phone call with decision-makers. </a:t>
            </a:r>
            <a:endParaRPr sz="1200">
              <a:solidFill>
                <a:schemeClr val="dk1"/>
              </a:solidFill>
            </a:endParaRPr>
          </a:p>
          <a:p>
            <a:pPr indent="-241236" lvl="1" marL="361950" rtl="0" algn="l">
              <a:lnSpc>
                <a:spcPct val="120005"/>
              </a:lnSpc>
              <a:spcBef>
                <a:spcPts val="0"/>
              </a:spcBef>
              <a:spcAft>
                <a:spcPts val="0"/>
              </a:spcAft>
              <a:buClr>
                <a:srgbClr val="002060"/>
              </a:buClr>
              <a:buSzPts val="3799"/>
              <a:buChar char="•"/>
            </a:pPr>
            <a:r>
              <a:rPr b="1" lang="en-US" sz="3799">
                <a:solidFill>
                  <a:srgbClr val="002060"/>
                </a:solidFill>
                <a:latin typeface="Lato"/>
                <a:ea typeface="Lato"/>
                <a:cs typeface="Lato"/>
                <a:sym typeface="Lato"/>
              </a:rPr>
              <a:t>Write a letter (Eg. a letter to your Member of Parliament). </a:t>
            </a:r>
            <a:endParaRPr sz="1200">
              <a:solidFill>
                <a:schemeClr val="dk1"/>
              </a:solidFill>
            </a:endParaRPr>
          </a:p>
          <a:p>
            <a:pPr indent="-241236" lvl="1" marL="361950" rtl="0" algn="l">
              <a:lnSpc>
                <a:spcPct val="120005"/>
              </a:lnSpc>
              <a:spcBef>
                <a:spcPts val="0"/>
              </a:spcBef>
              <a:spcAft>
                <a:spcPts val="0"/>
              </a:spcAft>
              <a:buClr>
                <a:srgbClr val="002060"/>
              </a:buClr>
              <a:buSzPts val="3799"/>
              <a:buChar char="•"/>
            </a:pPr>
            <a:r>
              <a:rPr b="1" lang="en-US" sz="3799">
                <a:solidFill>
                  <a:srgbClr val="002060"/>
                </a:solidFill>
                <a:latin typeface="Lato"/>
                <a:ea typeface="Lato"/>
                <a:cs typeface="Lato"/>
                <a:sym typeface="Lato"/>
              </a:rPr>
              <a:t>Invite them to attend your campaign event, such as panel discussions or press conferences.</a:t>
            </a:r>
            <a:endParaRPr sz="1600">
              <a:solidFill>
                <a:schemeClr val="dk1"/>
              </a:solidFill>
              <a:latin typeface="Calibri"/>
              <a:ea typeface="Calibri"/>
              <a:cs typeface="Calibri"/>
              <a:sym typeface="Calibri"/>
            </a:endParaRPr>
          </a:p>
        </p:txBody>
      </p:sp>
      <p:sp>
        <p:nvSpPr>
          <p:cNvPr id="247" name="Google Shape;247;g2aab6340cd4_0_652"/>
          <p:cNvSpPr/>
          <p:nvPr/>
        </p:nvSpPr>
        <p:spPr>
          <a:xfrm>
            <a:off x="15282298" y="462907"/>
            <a:ext cx="2596036" cy="2966085"/>
          </a:xfrm>
          <a:custGeom>
            <a:rect b="b" l="l" r="r" t="t"/>
            <a:pathLst>
              <a:path extrusionOk="0" h="2966085" w="2596036">
                <a:moveTo>
                  <a:pt x="0" y="0"/>
                </a:moveTo>
                <a:lnTo>
                  <a:pt x="2596035" y="0"/>
                </a:lnTo>
                <a:lnTo>
                  <a:pt x="2596035" y="2966085"/>
                </a:lnTo>
                <a:lnTo>
                  <a:pt x="0" y="2966085"/>
                </a:lnTo>
                <a:lnTo>
                  <a:pt x="0" y="0"/>
                </a:lnTo>
                <a:close/>
              </a:path>
            </a:pathLst>
          </a:custGeom>
          <a:blipFill rotWithShape="1">
            <a:blip r:embed="rId4">
              <a:alphaModFix/>
            </a:blip>
            <a:stretch>
              <a:fillRect b="0" l="0" r="0" t="0"/>
            </a:stretch>
          </a:blipFill>
          <a:ln>
            <a:noFill/>
          </a:ln>
        </p:spPr>
      </p:sp>
      <p:sp>
        <p:nvSpPr>
          <p:cNvPr id="248" name="Google Shape;248;g2aab6340cd4_0_652"/>
          <p:cNvSpPr/>
          <p:nvPr/>
        </p:nvSpPr>
        <p:spPr>
          <a:xfrm>
            <a:off x="-2551975" y="0"/>
            <a:ext cx="8969587" cy="10287000"/>
          </a:xfrm>
          <a:custGeom>
            <a:rect b="b" l="l" r="r" t="t"/>
            <a:pathLst>
              <a:path extrusionOk="0" h="10287000" w="10971972">
                <a:moveTo>
                  <a:pt x="0" y="0"/>
                </a:moveTo>
                <a:lnTo>
                  <a:pt x="10971972" y="0"/>
                </a:lnTo>
                <a:lnTo>
                  <a:pt x="10971972" y="10287000"/>
                </a:lnTo>
                <a:lnTo>
                  <a:pt x="0" y="10287000"/>
                </a:lnTo>
                <a:lnTo>
                  <a:pt x="0" y="0"/>
                </a:lnTo>
                <a:close/>
              </a:path>
            </a:pathLst>
          </a:custGeom>
          <a:blipFill rotWithShape="1">
            <a:blip r:embed="rId5">
              <a:alphaModFix/>
            </a:blip>
            <a:stretch>
              <a:fillRect b="0" l="-16699" r="-49978"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p:nvPr/>
        </p:nvSpPr>
        <p:spPr>
          <a:xfrm>
            <a:off x="1170128" y="1080569"/>
            <a:ext cx="3282322" cy="7401146"/>
          </a:xfrm>
          <a:custGeom>
            <a:rect b="b" l="l" r="r" t="t"/>
            <a:pathLst>
              <a:path extrusionOk="0" h="7401146" w="3282322">
                <a:moveTo>
                  <a:pt x="0" y="0"/>
                </a:moveTo>
                <a:lnTo>
                  <a:pt x="3282322" y="0"/>
                </a:lnTo>
                <a:lnTo>
                  <a:pt x="3282322" y="7401147"/>
                </a:lnTo>
                <a:lnTo>
                  <a:pt x="0" y="7401147"/>
                </a:lnTo>
                <a:lnTo>
                  <a:pt x="0" y="0"/>
                </a:lnTo>
                <a:close/>
              </a:path>
            </a:pathLst>
          </a:custGeom>
          <a:blipFill rotWithShape="1">
            <a:blip r:embed="rId3">
              <a:alphaModFix/>
            </a:blip>
            <a:stretch>
              <a:fillRect b="-75" l="0" r="0" t="-76"/>
            </a:stretch>
          </a:blipFill>
          <a:ln>
            <a:noFill/>
          </a:ln>
        </p:spPr>
      </p:sp>
      <p:sp>
        <p:nvSpPr>
          <p:cNvPr id="99" name="Google Shape;99;p2"/>
          <p:cNvSpPr txBox="1"/>
          <p:nvPr/>
        </p:nvSpPr>
        <p:spPr>
          <a:xfrm>
            <a:off x="3698620" y="4448175"/>
            <a:ext cx="9463767" cy="1371600"/>
          </a:xfrm>
          <a:prstGeom prst="rect">
            <a:avLst/>
          </a:prstGeom>
          <a:noFill/>
          <a:ln>
            <a:noFill/>
          </a:ln>
        </p:spPr>
        <p:txBody>
          <a:bodyPr anchorCtr="0" anchor="t" bIns="0" lIns="0" spcFirstLastPara="1" rIns="0" wrap="square" tIns="0">
            <a:spAutoFit/>
          </a:bodyPr>
          <a:lstStyle/>
          <a:p>
            <a:pPr indent="0" lvl="0" marL="0" marR="0" rtl="0" algn="ctr">
              <a:lnSpc>
                <a:spcPct val="120004"/>
              </a:lnSpc>
              <a:spcBef>
                <a:spcPts val="0"/>
              </a:spcBef>
              <a:spcAft>
                <a:spcPts val="0"/>
              </a:spcAft>
              <a:buNone/>
            </a:pPr>
            <a:r>
              <a:rPr b="0" i="0" lang="en-US" sz="4499" u="none" cap="none" strike="noStrike">
                <a:solidFill>
                  <a:srgbClr val="0A1C53"/>
                </a:solidFill>
                <a:latin typeface="Arial"/>
                <a:ea typeface="Arial"/>
                <a:cs typeface="Arial"/>
                <a:sym typeface="Arial"/>
              </a:rPr>
              <a:t>Ice Breaker Presents </a:t>
            </a:r>
            <a:endParaRPr/>
          </a:p>
          <a:p>
            <a:pPr indent="0" lvl="0" marL="0" marR="0" rtl="0" algn="ctr">
              <a:lnSpc>
                <a:spcPct val="120004"/>
              </a:lnSpc>
              <a:spcBef>
                <a:spcPts val="0"/>
              </a:spcBef>
              <a:spcAft>
                <a:spcPts val="0"/>
              </a:spcAft>
              <a:buNone/>
            </a:pPr>
            <a:r>
              <a:rPr b="0" i="0" lang="en-US" sz="4499" u="none" cap="none" strike="noStrike">
                <a:solidFill>
                  <a:srgbClr val="0A1C53"/>
                </a:solidFill>
                <a:latin typeface="Arial"/>
                <a:ea typeface="Arial"/>
                <a:cs typeface="Arial"/>
                <a:sym typeface="Arial"/>
              </a:rPr>
              <a:t>This or That (...)…</a:t>
            </a:r>
            <a:endParaRPr/>
          </a:p>
        </p:txBody>
      </p:sp>
      <p:sp>
        <p:nvSpPr>
          <p:cNvPr id="100" name="Google Shape;100;p2"/>
          <p:cNvSpPr/>
          <p:nvPr/>
        </p:nvSpPr>
        <p:spPr>
          <a:xfrm flipH="1">
            <a:off x="13162387" y="2970235"/>
            <a:ext cx="4969736" cy="5516243"/>
          </a:xfrm>
          <a:custGeom>
            <a:rect b="b" l="l" r="r" t="t"/>
            <a:pathLst>
              <a:path extrusionOk="0" h="5516243" w="4969736">
                <a:moveTo>
                  <a:pt x="4969735" y="0"/>
                </a:moveTo>
                <a:lnTo>
                  <a:pt x="0" y="0"/>
                </a:lnTo>
                <a:lnTo>
                  <a:pt x="0" y="5516243"/>
                </a:lnTo>
                <a:lnTo>
                  <a:pt x="4969735" y="5516243"/>
                </a:lnTo>
                <a:lnTo>
                  <a:pt x="4969735" y="0"/>
                </a:lnTo>
                <a:close/>
              </a:path>
            </a:pathLst>
          </a:custGeom>
          <a:blipFill rotWithShape="1">
            <a:blip r:embed="rId4">
              <a:alphaModFix/>
            </a:blip>
            <a:stretch>
              <a:fillRect b="-6115" l="0" r="0" t="0"/>
            </a:stretch>
          </a:blipFill>
          <a:ln>
            <a:noFill/>
          </a:ln>
        </p:spPr>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2" name="Shape 252"/>
        <p:cNvGrpSpPr/>
        <p:nvPr/>
      </p:nvGrpSpPr>
      <p:grpSpPr>
        <a:xfrm>
          <a:off x="0" y="0"/>
          <a:ext cx="0" cy="0"/>
          <a:chOff x="0" y="0"/>
          <a:chExt cx="0" cy="0"/>
        </a:xfrm>
      </p:grpSpPr>
      <p:sp>
        <p:nvSpPr>
          <p:cNvPr id="253" name="Google Shape;253;g2aab6340cd4_0_663"/>
          <p:cNvSpPr txBox="1"/>
          <p:nvPr/>
        </p:nvSpPr>
        <p:spPr>
          <a:xfrm>
            <a:off x="6710500" y="1640750"/>
            <a:ext cx="8830500" cy="23118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lang="en-US" sz="6600">
                <a:solidFill>
                  <a:srgbClr val="313C7F"/>
                </a:solidFill>
              </a:rPr>
              <a:t>Some Ideas (…)</a:t>
            </a:r>
            <a:endParaRPr>
              <a:solidFill>
                <a:schemeClr val="dk1"/>
              </a:solidFill>
            </a:endParaRPr>
          </a:p>
          <a:p>
            <a:pPr indent="0" lvl="0" marL="0" rtl="0" algn="ctr">
              <a:lnSpc>
                <a:spcPct val="120000"/>
              </a:lnSpc>
              <a:spcBef>
                <a:spcPts val="0"/>
              </a:spcBef>
              <a:spcAft>
                <a:spcPts val="0"/>
              </a:spcAft>
              <a:buClr>
                <a:schemeClr val="dk1"/>
              </a:buClr>
              <a:buFont typeface="Arial"/>
              <a:buNone/>
            </a:pPr>
            <a:r>
              <a:t/>
            </a:r>
            <a:endParaRPr sz="6600">
              <a:solidFill>
                <a:srgbClr val="313C7F"/>
              </a:solidFill>
            </a:endParaRPr>
          </a:p>
        </p:txBody>
      </p:sp>
      <p:sp>
        <p:nvSpPr>
          <p:cNvPr id="254" name="Google Shape;254;g2aab6340cd4_0_663"/>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55" name="Google Shape;255;g2aab6340cd4_0_663"/>
          <p:cNvSpPr txBox="1"/>
          <p:nvPr/>
        </p:nvSpPr>
        <p:spPr>
          <a:xfrm>
            <a:off x="6559050" y="3843900"/>
            <a:ext cx="10618800" cy="4959300"/>
          </a:xfrm>
          <a:prstGeom prst="rect">
            <a:avLst/>
          </a:prstGeom>
          <a:noFill/>
          <a:ln>
            <a:noFill/>
          </a:ln>
        </p:spPr>
        <p:txBody>
          <a:bodyPr anchorCtr="0" anchor="t" bIns="91425" lIns="91425" spcFirstLastPara="1" rIns="91425" wrap="square" tIns="91425">
            <a:spAutoFit/>
          </a:bodyPr>
          <a:lstStyle/>
          <a:p>
            <a:pPr indent="-438150" lvl="1" marL="914400" rtl="0" algn="l">
              <a:lnSpc>
                <a:spcPct val="120000"/>
              </a:lnSpc>
              <a:spcBef>
                <a:spcPts val="0"/>
              </a:spcBef>
              <a:spcAft>
                <a:spcPts val="0"/>
              </a:spcAft>
              <a:buClr>
                <a:srgbClr val="002060"/>
              </a:buClr>
              <a:buSzPts val="3300"/>
              <a:buChar char="•"/>
            </a:pPr>
            <a:r>
              <a:rPr b="1" lang="en-US" sz="3300">
                <a:solidFill>
                  <a:srgbClr val="002060"/>
                </a:solidFill>
                <a:latin typeface="Lato"/>
                <a:ea typeface="Lato"/>
                <a:cs typeface="Lato"/>
                <a:sym typeface="Lato"/>
              </a:rPr>
              <a:t>Propose a recommendation or a resolution in current debates on policy/ legislation.</a:t>
            </a:r>
            <a:endParaRPr>
              <a:solidFill>
                <a:schemeClr val="dk1"/>
              </a:solidFill>
            </a:endParaRPr>
          </a:p>
          <a:p>
            <a:pPr indent="-213836" lvl="0" marL="641508" rtl="0" algn="l">
              <a:lnSpc>
                <a:spcPct val="120000"/>
              </a:lnSpc>
              <a:spcBef>
                <a:spcPts val="0"/>
              </a:spcBef>
              <a:spcAft>
                <a:spcPts val="0"/>
              </a:spcAft>
              <a:buNone/>
            </a:pPr>
            <a:r>
              <a:t/>
            </a:r>
            <a:endParaRPr b="1" sz="3300">
              <a:solidFill>
                <a:srgbClr val="002060"/>
              </a:solidFill>
              <a:latin typeface="Lato"/>
              <a:ea typeface="Lato"/>
              <a:cs typeface="Lato"/>
              <a:sym typeface="Lato"/>
            </a:endParaRPr>
          </a:p>
          <a:p>
            <a:pPr indent="-438150" lvl="1" marL="914400" rtl="0" algn="l">
              <a:lnSpc>
                <a:spcPct val="120000"/>
              </a:lnSpc>
              <a:spcBef>
                <a:spcPts val="0"/>
              </a:spcBef>
              <a:spcAft>
                <a:spcPts val="0"/>
              </a:spcAft>
              <a:buClr>
                <a:srgbClr val="002060"/>
              </a:buClr>
              <a:buSzPts val="3300"/>
              <a:buChar char="•"/>
            </a:pPr>
            <a:r>
              <a:rPr b="1" lang="en-US" sz="3300">
                <a:solidFill>
                  <a:srgbClr val="002060"/>
                </a:solidFill>
                <a:latin typeface="Lato"/>
                <a:ea typeface="Lato"/>
                <a:cs typeface="Lato"/>
                <a:sym typeface="Lato"/>
              </a:rPr>
              <a:t>Try to reverse decisions that undermine your campaign issues.</a:t>
            </a:r>
            <a:endParaRPr>
              <a:solidFill>
                <a:schemeClr val="dk1"/>
              </a:solidFill>
            </a:endParaRPr>
          </a:p>
          <a:p>
            <a:pPr indent="-213836" lvl="0" marL="641508" rtl="0" algn="l">
              <a:lnSpc>
                <a:spcPct val="120000"/>
              </a:lnSpc>
              <a:spcBef>
                <a:spcPts val="0"/>
              </a:spcBef>
              <a:spcAft>
                <a:spcPts val="0"/>
              </a:spcAft>
              <a:buNone/>
            </a:pPr>
            <a:r>
              <a:t/>
            </a:r>
            <a:endParaRPr b="1" sz="3300">
              <a:solidFill>
                <a:srgbClr val="002060"/>
              </a:solidFill>
              <a:latin typeface="Lato"/>
              <a:ea typeface="Lato"/>
              <a:cs typeface="Lato"/>
              <a:sym typeface="Lato"/>
            </a:endParaRPr>
          </a:p>
          <a:p>
            <a:pPr indent="-438150" lvl="1" marL="914400" rtl="0" algn="l">
              <a:lnSpc>
                <a:spcPct val="120000"/>
              </a:lnSpc>
              <a:spcBef>
                <a:spcPts val="0"/>
              </a:spcBef>
              <a:spcAft>
                <a:spcPts val="0"/>
              </a:spcAft>
              <a:buClr>
                <a:srgbClr val="002060"/>
              </a:buClr>
              <a:buSzPts val="3300"/>
              <a:buChar char="•"/>
            </a:pPr>
            <a:r>
              <a:rPr b="1" lang="en-US" sz="3300">
                <a:solidFill>
                  <a:srgbClr val="002060"/>
                </a:solidFill>
                <a:latin typeface="Lato"/>
                <a:ea typeface="Lato"/>
                <a:cs typeface="Lato"/>
                <a:sym typeface="Lato"/>
              </a:rPr>
              <a:t>Prioritise your campaign issue in their agenda by allocating time and resources. </a:t>
            </a:r>
            <a:endParaRPr b="1" sz="3799">
              <a:solidFill>
                <a:srgbClr val="002060"/>
              </a:solidFill>
              <a:latin typeface="Lato"/>
              <a:ea typeface="Lato"/>
              <a:cs typeface="Lato"/>
              <a:sym typeface="Lato"/>
            </a:endParaRPr>
          </a:p>
        </p:txBody>
      </p:sp>
      <p:sp>
        <p:nvSpPr>
          <p:cNvPr id="256" name="Google Shape;256;g2aab6340cd4_0_663"/>
          <p:cNvSpPr/>
          <p:nvPr/>
        </p:nvSpPr>
        <p:spPr>
          <a:xfrm>
            <a:off x="15282298" y="462907"/>
            <a:ext cx="2596036" cy="2966085"/>
          </a:xfrm>
          <a:custGeom>
            <a:rect b="b" l="l" r="r" t="t"/>
            <a:pathLst>
              <a:path extrusionOk="0" h="2966085" w="2596036">
                <a:moveTo>
                  <a:pt x="0" y="0"/>
                </a:moveTo>
                <a:lnTo>
                  <a:pt x="2596035" y="0"/>
                </a:lnTo>
                <a:lnTo>
                  <a:pt x="2596035" y="2966085"/>
                </a:lnTo>
                <a:lnTo>
                  <a:pt x="0" y="2966085"/>
                </a:lnTo>
                <a:lnTo>
                  <a:pt x="0" y="0"/>
                </a:lnTo>
                <a:close/>
              </a:path>
            </a:pathLst>
          </a:custGeom>
          <a:blipFill rotWithShape="1">
            <a:blip r:embed="rId4">
              <a:alphaModFix/>
            </a:blip>
            <a:stretch>
              <a:fillRect b="0" l="0" r="0" t="0"/>
            </a:stretch>
          </a:blipFill>
          <a:ln>
            <a:noFill/>
          </a:ln>
        </p:spPr>
      </p:sp>
      <p:sp>
        <p:nvSpPr>
          <p:cNvPr id="257" name="Google Shape;257;g2aab6340cd4_0_663"/>
          <p:cNvSpPr/>
          <p:nvPr/>
        </p:nvSpPr>
        <p:spPr>
          <a:xfrm>
            <a:off x="-2267575" y="0"/>
            <a:ext cx="8977734" cy="10295220"/>
          </a:xfrm>
          <a:custGeom>
            <a:rect b="b" l="l" r="r" t="t"/>
            <a:pathLst>
              <a:path extrusionOk="0" h="9947072" w="10003046">
                <a:moveTo>
                  <a:pt x="0" y="0"/>
                </a:moveTo>
                <a:lnTo>
                  <a:pt x="10003046" y="0"/>
                </a:lnTo>
                <a:lnTo>
                  <a:pt x="10003046" y="9947072"/>
                </a:lnTo>
                <a:lnTo>
                  <a:pt x="0" y="9947072"/>
                </a:lnTo>
                <a:lnTo>
                  <a:pt x="0" y="0"/>
                </a:lnTo>
                <a:close/>
              </a:path>
            </a:pathLst>
          </a:custGeom>
          <a:blipFill rotWithShape="1">
            <a:blip r:embed="rId5">
              <a:alphaModFix/>
            </a:blip>
            <a:stretch>
              <a:fillRect b="0" l="-16288" r="-16288"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1" name="Shape 261"/>
        <p:cNvGrpSpPr/>
        <p:nvPr/>
      </p:nvGrpSpPr>
      <p:grpSpPr>
        <a:xfrm>
          <a:off x="0" y="0"/>
          <a:ext cx="0" cy="0"/>
          <a:chOff x="0" y="0"/>
          <a:chExt cx="0" cy="0"/>
        </a:xfrm>
      </p:grpSpPr>
      <p:sp>
        <p:nvSpPr>
          <p:cNvPr id="262" name="Google Shape;262;g2aab6340cd4_0_673"/>
          <p:cNvSpPr txBox="1"/>
          <p:nvPr/>
        </p:nvSpPr>
        <p:spPr>
          <a:xfrm>
            <a:off x="6987100" y="387150"/>
            <a:ext cx="7005600" cy="10929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lang="en-US" sz="6600">
                <a:solidFill>
                  <a:srgbClr val="313C7F"/>
                </a:solidFill>
              </a:rPr>
              <a:t>Activity Time</a:t>
            </a:r>
            <a:endParaRPr b="1" sz="3899">
              <a:solidFill>
                <a:srgbClr val="002060"/>
              </a:solidFill>
              <a:latin typeface="Lato"/>
              <a:ea typeface="Lato"/>
              <a:cs typeface="Lato"/>
              <a:sym typeface="Lato"/>
            </a:endParaRPr>
          </a:p>
        </p:txBody>
      </p:sp>
      <p:pic>
        <p:nvPicPr>
          <p:cNvPr descr="IMG_1213.PNG" id="263" name="Google Shape;263;g2aab6340cd4_0_673"/>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264" name="Google Shape;264;g2aab6340cd4_0_673"/>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65" name="Google Shape;265;g2aab6340cd4_0_673"/>
          <p:cNvSpPr txBox="1"/>
          <p:nvPr/>
        </p:nvSpPr>
        <p:spPr>
          <a:xfrm>
            <a:off x="3687100" y="2588825"/>
            <a:ext cx="14047800" cy="5568900"/>
          </a:xfrm>
          <a:prstGeom prst="rect">
            <a:avLst/>
          </a:prstGeom>
          <a:noFill/>
          <a:ln>
            <a:noFill/>
          </a:ln>
        </p:spPr>
        <p:txBody>
          <a:bodyPr anchorCtr="0" anchor="t" bIns="91425" lIns="91425" spcFirstLastPara="1" rIns="91425" wrap="square" tIns="91425">
            <a:spAutoFit/>
          </a:bodyPr>
          <a:lstStyle/>
          <a:p>
            <a:pPr indent="-438150" lvl="0" marL="457200" rtl="0" algn="just">
              <a:lnSpc>
                <a:spcPct val="120000"/>
              </a:lnSpc>
              <a:spcBef>
                <a:spcPts val="0"/>
              </a:spcBef>
              <a:spcAft>
                <a:spcPts val="0"/>
              </a:spcAft>
              <a:buClr>
                <a:srgbClr val="002060"/>
              </a:buClr>
              <a:buSzPts val="3300"/>
              <a:buFont typeface="Lato"/>
              <a:buChar char="●"/>
            </a:pPr>
            <a:r>
              <a:rPr b="1" lang="en-US" sz="3300">
                <a:solidFill>
                  <a:srgbClr val="002060"/>
                </a:solidFill>
                <a:latin typeface="Lato"/>
                <a:ea typeface="Lato"/>
                <a:cs typeface="Lato"/>
                <a:sym typeface="Lato"/>
              </a:rPr>
              <a:t>Meet Emily, a bright and passionate 16-year-old high school student who is deeply concerned about the rising cases of cyber harassment in her community. She believes that stronger laws are needed to address this issue effectively. Emily is determined to make a change and decides to lobby the mayor for a panel discussion on "Why Laws of Cyber Harassment in your Country Should Be Implemented Seriously."</a:t>
            </a:r>
            <a:endParaRPr b="1" sz="3300">
              <a:solidFill>
                <a:srgbClr val="002060"/>
              </a:solidFill>
              <a:latin typeface="Lato"/>
              <a:ea typeface="Lato"/>
              <a:cs typeface="Lato"/>
              <a:sym typeface="Lato"/>
            </a:endParaRPr>
          </a:p>
          <a:p>
            <a:pPr indent="0" lvl="0" marL="1828800" rtl="0" algn="just">
              <a:lnSpc>
                <a:spcPct val="120000"/>
              </a:lnSpc>
              <a:spcBef>
                <a:spcPts val="0"/>
              </a:spcBef>
              <a:spcAft>
                <a:spcPts val="0"/>
              </a:spcAft>
              <a:buNone/>
            </a:pPr>
            <a:r>
              <a:t/>
            </a:r>
            <a:endParaRPr b="1" sz="3300">
              <a:solidFill>
                <a:srgbClr val="002060"/>
              </a:solidFill>
              <a:latin typeface="Lato"/>
              <a:ea typeface="Lato"/>
              <a:cs typeface="Lato"/>
              <a:sym typeface="Lato"/>
            </a:endParaRPr>
          </a:p>
          <a:p>
            <a:pPr indent="-438150" lvl="0" marL="457200" rtl="0" algn="just">
              <a:lnSpc>
                <a:spcPct val="120000"/>
              </a:lnSpc>
              <a:spcBef>
                <a:spcPts val="0"/>
              </a:spcBef>
              <a:spcAft>
                <a:spcPts val="0"/>
              </a:spcAft>
              <a:buClr>
                <a:srgbClr val="F10079"/>
              </a:buClr>
              <a:buSzPts val="3300"/>
              <a:buFont typeface="Lato"/>
              <a:buChar char="●"/>
            </a:pPr>
            <a:r>
              <a:rPr b="1" lang="en-US" sz="3300">
                <a:solidFill>
                  <a:srgbClr val="F10079"/>
                </a:solidFill>
                <a:latin typeface="Lato"/>
                <a:ea typeface="Lato"/>
                <a:cs typeface="Lato"/>
                <a:sym typeface="Lato"/>
              </a:rPr>
              <a:t>Now, write a letter as "Emily" to your major asking them to attend a panel discussion that you are organizing.</a:t>
            </a:r>
            <a:endParaRPr b="1" sz="4500">
              <a:solidFill>
                <a:srgbClr val="002060"/>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9" name="Shape 269"/>
        <p:cNvGrpSpPr/>
        <p:nvPr/>
      </p:nvGrpSpPr>
      <p:grpSpPr>
        <a:xfrm>
          <a:off x="0" y="0"/>
          <a:ext cx="0" cy="0"/>
          <a:chOff x="0" y="0"/>
          <a:chExt cx="0" cy="0"/>
        </a:xfrm>
      </p:grpSpPr>
      <p:sp>
        <p:nvSpPr>
          <p:cNvPr id="270" name="Google Shape;270;g2aab6340cd4_0_682"/>
          <p:cNvSpPr txBox="1"/>
          <p:nvPr/>
        </p:nvSpPr>
        <p:spPr>
          <a:xfrm>
            <a:off x="6987100" y="387150"/>
            <a:ext cx="7005600" cy="26106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lang="en-US" sz="8800">
                <a:solidFill>
                  <a:srgbClr val="313C7F"/>
                </a:solidFill>
              </a:rPr>
              <a:t>Guess What?</a:t>
            </a:r>
            <a:endParaRPr sz="700">
              <a:solidFill>
                <a:schemeClr val="dk1"/>
              </a:solidFill>
            </a:endParaRPr>
          </a:p>
          <a:p>
            <a:pPr indent="0" lvl="0" marL="0" rtl="0" algn="ctr">
              <a:lnSpc>
                <a:spcPct val="120000"/>
              </a:lnSpc>
              <a:spcBef>
                <a:spcPts val="0"/>
              </a:spcBef>
              <a:spcAft>
                <a:spcPts val="0"/>
              </a:spcAft>
              <a:buClr>
                <a:schemeClr val="dk1"/>
              </a:buClr>
              <a:buFont typeface="Arial"/>
              <a:buNone/>
            </a:pPr>
            <a:r>
              <a:t/>
            </a:r>
            <a:endParaRPr sz="5900">
              <a:solidFill>
                <a:srgbClr val="313C7F"/>
              </a:solidFill>
            </a:endParaRPr>
          </a:p>
        </p:txBody>
      </p:sp>
      <p:pic>
        <p:nvPicPr>
          <p:cNvPr descr="IMG_1213.PNG" id="271" name="Google Shape;271;g2aab6340cd4_0_682"/>
          <p:cNvPicPr preferRelativeResize="0"/>
          <p:nvPr/>
        </p:nvPicPr>
        <p:blipFill rotWithShape="1">
          <a:blip r:embed="rId4">
            <a:alphaModFix/>
          </a:blip>
          <a:srcRect b="5264" l="11421" r="57226" t="2048"/>
          <a:stretch/>
        </p:blipFill>
        <p:spPr>
          <a:xfrm>
            <a:off x="-126300" y="5604375"/>
            <a:ext cx="3269323" cy="4660851"/>
          </a:xfrm>
          <a:prstGeom prst="rect">
            <a:avLst/>
          </a:prstGeom>
          <a:noFill/>
          <a:ln>
            <a:noFill/>
          </a:ln>
        </p:spPr>
      </p:pic>
      <p:sp>
        <p:nvSpPr>
          <p:cNvPr id="272" name="Google Shape;272;g2aab6340cd4_0_682"/>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73" name="Google Shape;273;g2aab6340cd4_0_682"/>
          <p:cNvSpPr txBox="1"/>
          <p:nvPr/>
        </p:nvSpPr>
        <p:spPr>
          <a:xfrm>
            <a:off x="3613350" y="2588825"/>
            <a:ext cx="13881900" cy="6220200"/>
          </a:xfrm>
          <a:prstGeom prst="rect">
            <a:avLst/>
          </a:prstGeom>
          <a:noFill/>
          <a:ln>
            <a:noFill/>
          </a:ln>
        </p:spPr>
        <p:txBody>
          <a:bodyPr anchorCtr="0" anchor="t" bIns="91425" lIns="91425" spcFirstLastPara="1" rIns="91425" wrap="square" tIns="91425">
            <a:spAutoFit/>
          </a:bodyPr>
          <a:lstStyle/>
          <a:p>
            <a:pPr indent="-444500" lvl="0" marL="1828800" rtl="0" algn="just">
              <a:lnSpc>
                <a:spcPct val="120005"/>
              </a:lnSpc>
              <a:spcBef>
                <a:spcPts val="0"/>
              </a:spcBef>
              <a:spcAft>
                <a:spcPts val="0"/>
              </a:spcAft>
              <a:buClr>
                <a:srgbClr val="0A1C53"/>
              </a:buClr>
              <a:buSzPts val="3400"/>
              <a:buFont typeface="Lato"/>
              <a:buChar char="●"/>
            </a:pPr>
            <a:r>
              <a:rPr lang="en-US" sz="3699">
                <a:solidFill>
                  <a:srgbClr val="0A1C53"/>
                </a:solidFill>
                <a:latin typeface="Lato"/>
                <a:ea typeface="Lato"/>
                <a:cs typeface="Lato"/>
                <a:sym typeface="Lato"/>
              </a:rPr>
              <a:t>Girl Scouts of Peru staged a flash mob in the most important public square of the country - Ayacucho’s Plaza Mayor. They gathered supporters and marched with noisy rattles and whistles calling for the end of violence against girls. </a:t>
            </a:r>
            <a:endParaRPr sz="1100">
              <a:solidFill>
                <a:srgbClr val="0A1C53"/>
              </a:solidFill>
            </a:endParaRPr>
          </a:p>
          <a:p>
            <a:pPr indent="-444500" lvl="0" marL="1828800" rtl="0" algn="just">
              <a:lnSpc>
                <a:spcPct val="120005"/>
              </a:lnSpc>
              <a:spcBef>
                <a:spcPts val="0"/>
              </a:spcBef>
              <a:spcAft>
                <a:spcPts val="0"/>
              </a:spcAft>
              <a:buClr>
                <a:srgbClr val="0A1C53"/>
              </a:buClr>
              <a:buSzPts val="3400"/>
              <a:buFont typeface="Lato"/>
              <a:buChar char="●"/>
            </a:pPr>
            <a:r>
              <a:rPr lang="en-US" sz="3699">
                <a:solidFill>
                  <a:srgbClr val="0A1C53"/>
                </a:solidFill>
                <a:latin typeface="Lato"/>
                <a:ea typeface="Lato"/>
                <a:cs typeface="Lato"/>
                <a:sym typeface="Lato"/>
              </a:rPr>
              <a:t>As a result of their creative approach, they gained the attention of the public and were able to persuade the Minister of Women’s Affairs and Social Development to add her voice to their campaign, reinforcing its strength.</a:t>
            </a:r>
            <a:endParaRPr sz="3400">
              <a:solidFill>
                <a:srgbClr val="0A1C53"/>
              </a:solidFill>
              <a:latin typeface="Lato"/>
              <a:ea typeface="Lato"/>
              <a:cs typeface="Lato"/>
              <a:sym typeface="Lato"/>
            </a:endParaRPr>
          </a:p>
        </p:txBody>
      </p:sp>
      <p:sp>
        <p:nvSpPr>
          <p:cNvPr id="274" name="Google Shape;274;g2aab6340cd4_0_682"/>
          <p:cNvSpPr/>
          <p:nvPr/>
        </p:nvSpPr>
        <p:spPr>
          <a:xfrm flipH="1">
            <a:off x="2734248" y="5601525"/>
            <a:ext cx="2280202" cy="4663711"/>
          </a:xfrm>
          <a:custGeom>
            <a:rect b="b" l="l" r="r" t="t"/>
            <a:pathLst>
              <a:path extrusionOk="0" h="3807111" w="1974201">
                <a:moveTo>
                  <a:pt x="1974201" y="0"/>
                </a:moveTo>
                <a:lnTo>
                  <a:pt x="0" y="0"/>
                </a:lnTo>
                <a:lnTo>
                  <a:pt x="0" y="3807111"/>
                </a:lnTo>
                <a:lnTo>
                  <a:pt x="1974201" y="3807111"/>
                </a:lnTo>
                <a:lnTo>
                  <a:pt x="1974201" y="0"/>
                </a:lnTo>
                <a:close/>
              </a:path>
            </a:pathLst>
          </a:custGeom>
          <a:blipFill rotWithShape="1">
            <a:blip r:embed="rId5">
              <a:alphaModFix/>
            </a:blip>
            <a:stretch>
              <a:fillRect b="-11309" l="-205952" r="-96219" t="-6009"/>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280" name="Google Shape;280;p22"/>
          <p:cNvSpPr txBox="1"/>
          <p:nvPr/>
        </p:nvSpPr>
        <p:spPr>
          <a:xfrm>
            <a:off x="7192455" y="4274418"/>
            <a:ext cx="8706600" cy="141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200" u="none" cap="none" strike="noStrike">
                <a:solidFill>
                  <a:srgbClr val="0A1C53"/>
                </a:solidFill>
                <a:latin typeface="Arial"/>
                <a:ea typeface="Arial"/>
                <a:cs typeface="Arial"/>
                <a:sym typeface="Arial"/>
              </a:rPr>
              <a:t>Campaigning</a:t>
            </a:r>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4" name="Shape 284"/>
        <p:cNvGrpSpPr/>
        <p:nvPr/>
      </p:nvGrpSpPr>
      <p:grpSpPr>
        <a:xfrm>
          <a:off x="0" y="0"/>
          <a:ext cx="0" cy="0"/>
          <a:chOff x="0" y="0"/>
          <a:chExt cx="0" cy="0"/>
        </a:xfrm>
      </p:grpSpPr>
      <p:pic>
        <p:nvPicPr>
          <p:cNvPr descr="IMG_1213.PNG" id="285" name="Google Shape;285;g2aab6340cd4_0_690"/>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286" name="Google Shape;286;g2aab6340cd4_0_690"/>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87" name="Google Shape;287;g2aab6340cd4_0_690"/>
          <p:cNvSpPr txBox="1"/>
          <p:nvPr/>
        </p:nvSpPr>
        <p:spPr>
          <a:xfrm>
            <a:off x="3705550" y="3731825"/>
            <a:ext cx="11135100" cy="3684900"/>
          </a:xfrm>
          <a:prstGeom prst="rect">
            <a:avLst/>
          </a:prstGeom>
          <a:noFill/>
          <a:ln>
            <a:noFill/>
          </a:ln>
        </p:spPr>
        <p:txBody>
          <a:bodyPr anchorCtr="0" anchor="t" bIns="91425" lIns="91425" spcFirstLastPara="1" rIns="91425" wrap="square" tIns="91425">
            <a:spAutoFit/>
          </a:bodyPr>
          <a:lstStyle/>
          <a:p>
            <a:pPr indent="-485775" lvl="0" marL="457200" rtl="0" algn="just">
              <a:lnSpc>
                <a:spcPct val="120000"/>
              </a:lnSpc>
              <a:spcBef>
                <a:spcPts val="0"/>
              </a:spcBef>
              <a:spcAft>
                <a:spcPts val="0"/>
              </a:spcAft>
              <a:buClr>
                <a:srgbClr val="005180"/>
              </a:buClr>
              <a:buSzPts val="4050"/>
              <a:buFont typeface="Lato"/>
              <a:buChar char="●"/>
            </a:pPr>
            <a:r>
              <a:rPr lang="en-US" sz="4050">
                <a:solidFill>
                  <a:srgbClr val="005180"/>
                </a:solidFill>
                <a:highlight>
                  <a:schemeClr val="lt1"/>
                </a:highlight>
                <a:latin typeface="Lato"/>
                <a:ea typeface="Lato"/>
                <a:cs typeface="Lato"/>
                <a:sym typeface="Lato"/>
              </a:rPr>
              <a:t>Campaigning, also called ‘mobilising’, is the advocacy method that aims to persuade the general public to support your campaign to put pressure on decision–makers. </a:t>
            </a:r>
            <a:endParaRPr>
              <a:solidFill>
                <a:srgbClr val="005180"/>
              </a:solidFill>
              <a:highlight>
                <a:schemeClr val="lt1"/>
              </a:highlight>
            </a:endParaRPr>
          </a:p>
          <a:p>
            <a:pPr indent="0" lvl="0" marL="1828800" rtl="0" algn="just">
              <a:lnSpc>
                <a:spcPct val="120000"/>
              </a:lnSpc>
              <a:spcBef>
                <a:spcPts val="0"/>
              </a:spcBef>
              <a:spcAft>
                <a:spcPts val="0"/>
              </a:spcAft>
              <a:buNone/>
            </a:pPr>
            <a:r>
              <a:t/>
            </a:r>
            <a:endParaRPr b="1" sz="3300">
              <a:solidFill>
                <a:srgbClr val="005180"/>
              </a:solidFill>
              <a:highlight>
                <a:schemeClr val="lt1"/>
              </a:highlight>
              <a:latin typeface="Lato"/>
              <a:ea typeface="Lato"/>
              <a:cs typeface="Lato"/>
              <a:sym typeface="Lato"/>
            </a:endParaRPr>
          </a:p>
        </p:txBody>
      </p:sp>
      <p:sp>
        <p:nvSpPr>
          <p:cNvPr id="288" name="Google Shape;288;g2aab6340cd4_0_690"/>
          <p:cNvSpPr/>
          <p:nvPr/>
        </p:nvSpPr>
        <p:spPr>
          <a:xfrm>
            <a:off x="15208160" y="3646654"/>
            <a:ext cx="2826830" cy="3229777"/>
          </a:xfrm>
          <a:custGeom>
            <a:rect b="b" l="l" r="r" t="t"/>
            <a:pathLst>
              <a:path extrusionOk="0" h="3229777" w="2826830">
                <a:moveTo>
                  <a:pt x="0" y="0"/>
                </a:moveTo>
                <a:lnTo>
                  <a:pt x="2826830" y="0"/>
                </a:lnTo>
                <a:lnTo>
                  <a:pt x="2826830" y="3229777"/>
                </a:lnTo>
                <a:lnTo>
                  <a:pt x="0" y="3229777"/>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294" name="Google Shape;294;p24"/>
          <p:cNvSpPr/>
          <p:nvPr/>
        </p:nvSpPr>
        <p:spPr>
          <a:xfrm>
            <a:off x="18385686" y="1885950"/>
            <a:ext cx="3067050" cy="3495675"/>
          </a:xfrm>
          <a:custGeom>
            <a:rect b="b" l="l" r="r" t="t"/>
            <a:pathLst>
              <a:path extrusionOk="0" h="3495675" w="3067050">
                <a:moveTo>
                  <a:pt x="0" y="0"/>
                </a:moveTo>
                <a:lnTo>
                  <a:pt x="3067050" y="0"/>
                </a:lnTo>
                <a:lnTo>
                  <a:pt x="3067050" y="3495675"/>
                </a:lnTo>
                <a:lnTo>
                  <a:pt x="0" y="3495675"/>
                </a:lnTo>
                <a:lnTo>
                  <a:pt x="0" y="0"/>
                </a:lnTo>
                <a:close/>
              </a:path>
            </a:pathLst>
          </a:custGeom>
          <a:blipFill rotWithShape="1">
            <a:blip r:embed="rId4">
              <a:alphaModFix/>
            </a:blip>
            <a:stretch>
              <a:fillRect b="0" l="0" r="0" t="0"/>
            </a:stretch>
          </a:blipFill>
          <a:ln>
            <a:noFill/>
          </a:ln>
        </p:spPr>
      </p:sp>
      <p:sp>
        <p:nvSpPr>
          <p:cNvPr id="295" name="Google Shape;295;p24"/>
          <p:cNvSpPr/>
          <p:nvPr/>
        </p:nvSpPr>
        <p:spPr>
          <a:xfrm>
            <a:off x="12204300" y="1327350"/>
            <a:ext cx="5942261" cy="8700832"/>
          </a:xfrm>
          <a:custGeom>
            <a:rect b="b" l="l" r="r" t="t"/>
            <a:pathLst>
              <a:path extrusionOk="0" h="8406601" w="5783222">
                <a:moveTo>
                  <a:pt x="0" y="0"/>
                </a:moveTo>
                <a:lnTo>
                  <a:pt x="5783222" y="0"/>
                </a:lnTo>
                <a:lnTo>
                  <a:pt x="5783222" y="8406601"/>
                </a:lnTo>
                <a:lnTo>
                  <a:pt x="0" y="8406601"/>
                </a:lnTo>
                <a:lnTo>
                  <a:pt x="0" y="0"/>
                </a:lnTo>
                <a:close/>
              </a:path>
            </a:pathLst>
          </a:custGeom>
          <a:blipFill rotWithShape="1">
            <a:blip r:embed="rId5">
              <a:alphaModFix/>
            </a:blip>
            <a:stretch>
              <a:fillRect b="0" l="-4508" r="-4508" t="0"/>
            </a:stretch>
          </a:blipFill>
          <a:ln>
            <a:noFill/>
          </a:ln>
        </p:spPr>
      </p:sp>
      <p:sp>
        <p:nvSpPr>
          <p:cNvPr id="296" name="Google Shape;296;p24"/>
          <p:cNvSpPr txBox="1"/>
          <p:nvPr/>
        </p:nvSpPr>
        <p:spPr>
          <a:xfrm>
            <a:off x="4405342" y="1508868"/>
            <a:ext cx="8887120" cy="1771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1250" u="none" cap="none" strike="noStrike">
                <a:solidFill>
                  <a:srgbClr val="313C7F"/>
                </a:solidFill>
                <a:latin typeface="Arial"/>
                <a:ea typeface="Arial"/>
                <a:cs typeface="Arial"/>
                <a:sym typeface="Arial"/>
              </a:rPr>
              <a:t>But How?</a:t>
            </a:r>
            <a:endParaRPr/>
          </a:p>
        </p:txBody>
      </p:sp>
      <p:sp>
        <p:nvSpPr>
          <p:cNvPr id="297" name="Google Shape;297;p24"/>
          <p:cNvSpPr txBox="1"/>
          <p:nvPr/>
        </p:nvSpPr>
        <p:spPr>
          <a:xfrm>
            <a:off x="3254045" y="4422673"/>
            <a:ext cx="13163459" cy="4800600"/>
          </a:xfrm>
          <a:prstGeom prst="rect">
            <a:avLst/>
          </a:prstGeom>
          <a:noFill/>
          <a:ln>
            <a:noFill/>
          </a:ln>
        </p:spPr>
        <p:txBody>
          <a:bodyPr anchorCtr="0" anchor="t" bIns="0" lIns="0" spcFirstLastPara="1" rIns="0" wrap="square" tIns="0">
            <a:spAutoFit/>
          </a:bodyPr>
          <a:lstStyle/>
          <a:p>
            <a:pPr indent="-253936" lvl="1" marL="361950" marR="0" rtl="0" algn="l">
              <a:lnSpc>
                <a:spcPct val="120005"/>
              </a:lnSpc>
              <a:spcBef>
                <a:spcPts val="0"/>
              </a:spcBef>
              <a:spcAft>
                <a:spcPts val="0"/>
              </a:spcAft>
              <a:buClr>
                <a:srgbClr val="002060"/>
              </a:buClr>
              <a:buSzPts val="3999"/>
              <a:buFont typeface="Arial"/>
              <a:buChar char="•"/>
            </a:pPr>
            <a:r>
              <a:rPr b="0" i="0" lang="en-US" sz="3999" u="none" cap="none" strike="noStrike">
                <a:solidFill>
                  <a:srgbClr val="002060"/>
                </a:solidFill>
                <a:latin typeface="Lato"/>
                <a:ea typeface="Lato"/>
                <a:cs typeface="Lato"/>
                <a:sym typeface="Lato"/>
              </a:rPr>
              <a:t> Debates and public meetings</a:t>
            </a:r>
            <a:endParaRPr/>
          </a:p>
          <a:p>
            <a:pPr indent="-253936" lvl="1" marL="361950" marR="0" rtl="0" algn="l">
              <a:lnSpc>
                <a:spcPct val="120005"/>
              </a:lnSpc>
              <a:spcBef>
                <a:spcPts val="0"/>
              </a:spcBef>
              <a:spcAft>
                <a:spcPts val="0"/>
              </a:spcAft>
              <a:buClr>
                <a:srgbClr val="002060"/>
              </a:buClr>
              <a:buSzPts val="3999"/>
              <a:buFont typeface="Arial"/>
              <a:buChar char="•"/>
            </a:pPr>
            <a:r>
              <a:rPr b="0" i="0" lang="en-US" sz="3999" u="none" cap="none" strike="noStrike">
                <a:solidFill>
                  <a:srgbClr val="002060"/>
                </a:solidFill>
                <a:latin typeface="Lato"/>
                <a:ea typeface="Lato"/>
                <a:cs typeface="Lato"/>
                <a:sym typeface="Lato"/>
              </a:rPr>
              <a:t> Rallies or marches</a:t>
            </a:r>
            <a:endParaRPr/>
          </a:p>
          <a:p>
            <a:pPr indent="-253936" lvl="1" marL="361950" marR="0" rtl="0" algn="l">
              <a:lnSpc>
                <a:spcPct val="120005"/>
              </a:lnSpc>
              <a:spcBef>
                <a:spcPts val="0"/>
              </a:spcBef>
              <a:spcAft>
                <a:spcPts val="0"/>
              </a:spcAft>
              <a:buClr>
                <a:srgbClr val="002060"/>
              </a:buClr>
              <a:buSzPts val="3999"/>
              <a:buFont typeface="Arial"/>
              <a:buChar char="•"/>
            </a:pPr>
            <a:r>
              <a:rPr b="0" i="0" lang="en-US" sz="3999" u="none" cap="none" strike="noStrike">
                <a:solidFill>
                  <a:srgbClr val="002060"/>
                </a:solidFill>
                <a:latin typeface="Lato"/>
                <a:ea typeface="Lato"/>
                <a:cs typeface="Lato"/>
                <a:sym typeface="Lato"/>
              </a:rPr>
              <a:t> Concerts, film festivals, game night</a:t>
            </a:r>
            <a:endParaRPr/>
          </a:p>
          <a:p>
            <a:pPr indent="-253936" lvl="1" marL="361950" marR="0" rtl="0" algn="l">
              <a:lnSpc>
                <a:spcPct val="120005"/>
              </a:lnSpc>
              <a:spcBef>
                <a:spcPts val="0"/>
              </a:spcBef>
              <a:spcAft>
                <a:spcPts val="0"/>
              </a:spcAft>
              <a:buClr>
                <a:srgbClr val="002060"/>
              </a:buClr>
              <a:buSzPts val="3999"/>
              <a:buFont typeface="Arial"/>
              <a:buChar char="•"/>
            </a:pPr>
            <a:r>
              <a:rPr b="0" i="0" lang="en-US" sz="3999" u="none" cap="none" strike="noStrike">
                <a:solidFill>
                  <a:srgbClr val="002060"/>
                </a:solidFill>
                <a:latin typeface="Lato"/>
                <a:ea typeface="Lato"/>
                <a:cs typeface="Lato"/>
                <a:sym typeface="Lato"/>
              </a:rPr>
              <a:t> Petitions</a:t>
            </a:r>
            <a:endParaRPr/>
          </a:p>
          <a:p>
            <a:pPr indent="-253936" lvl="1" marL="361950" marR="0" rtl="0" algn="l">
              <a:lnSpc>
                <a:spcPct val="120005"/>
              </a:lnSpc>
              <a:spcBef>
                <a:spcPts val="0"/>
              </a:spcBef>
              <a:spcAft>
                <a:spcPts val="0"/>
              </a:spcAft>
              <a:buClr>
                <a:srgbClr val="002060"/>
              </a:buClr>
              <a:buSzPts val="3999"/>
              <a:buFont typeface="Arial"/>
              <a:buChar char="•"/>
            </a:pPr>
            <a:r>
              <a:rPr b="0" i="0" lang="en-US" sz="3999" u="none" cap="none" strike="noStrike">
                <a:solidFill>
                  <a:srgbClr val="002060"/>
                </a:solidFill>
                <a:latin typeface="Lato"/>
                <a:ea typeface="Lato"/>
                <a:cs typeface="Lato"/>
                <a:sym typeface="Lato"/>
              </a:rPr>
              <a:t> Community gathering</a:t>
            </a:r>
            <a:endParaRPr/>
          </a:p>
          <a:p>
            <a:pPr indent="-253936" lvl="1" marL="361950" marR="0" rtl="0" algn="l">
              <a:lnSpc>
                <a:spcPct val="120005"/>
              </a:lnSpc>
              <a:spcBef>
                <a:spcPts val="0"/>
              </a:spcBef>
              <a:spcAft>
                <a:spcPts val="0"/>
              </a:spcAft>
              <a:buClr>
                <a:srgbClr val="002060"/>
              </a:buClr>
              <a:buSzPts val="3999"/>
              <a:buFont typeface="Arial"/>
              <a:buChar char="•"/>
            </a:pPr>
            <a:r>
              <a:rPr b="0" i="0" lang="en-US" sz="3999" u="none" cap="none" strike="noStrike">
                <a:solidFill>
                  <a:srgbClr val="002060"/>
                </a:solidFill>
                <a:latin typeface="Lato"/>
                <a:ea typeface="Lato"/>
                <a:cs typeface="Lato"/>
                <a:sym typeface="Lato"/>
              </a:rPr>
              <a:t> Outdoor campaign</a:t>
            </a:r>
            <a:endParaRPr/>
          </a:p>
          <a:p>
            <a:pPr indent="-253936" lvl="1" marL="361950" marR="0" rtl="0" algn="l">
              <a:lnSpc>
                <a:spcPct val="120005"/>
              </a:lnSpc>
              <a:spcBef>
                <a:spcPts val="0"/>
              </a:spcBef>
              <a:spcAft>
                <a:spcPts val="0"/>
              </a:spcAft>
              <a:buClr>
                <a:srgbClr val="002060"/>
              </a:buClr>
              <a:buSzPts val="3999"/>
              <a:buFont typeface="Arial"/>
              <a:buChar char="•"/>
            </a:pPr>
            <a:r>
              <a:rPr b="0" i="0" lang="en-US" sz="3999" u="none" cap="none" strike="noStrike">
                <a:solidFill>
                  <a:srgbClr val="002060"/>
                </a:solidFill>
                <a:latin typeface="Lato"/>
                <a:ea typeface="Lato"/>
                <a:cs typeface="Lato"/>
                <a:sym typeface="Lato"/>
              </a:rPr>
              <a:t> Letter writing</a:t>
            </a:r>
            <a:endParaRPr/>
          </a:p>
          <a:p>
            <a:pPr indent="-180975" lvl="1" marL="361950" marR="0" rtl="0" algn="l">
              <a:lnSpc>
                <a:spcPct val="120005"/>
              </a:lnSpc>
              <a:spcBef>
                <a:spcPts val="0"/>
              </a:spcBef>
              <a:spcAft>
                <a:spcPts val="0"/>
              </a:spcAft>
              <a:buNone/>
            </a:pPr>
            <a:r>
              <a:t/>
            </a:r>
            <a:endParaRPr b="0" i="0" sz="3999" u="none" cap="none" strike="noStrike">
              <a:solidFill>
                <a:srgbClr val="002060"/>
              </a:solidFill>
              <a:latin typeface="Lato"/>
              <a:ea typeface="Lato"/>
              <a:cs typeface="Lato"/>
              <a:sym typeface="Lato"/>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5"/>
          <p:cNvSpPr/>
          <p:nvPr/>
        </p:nvSpPr>
        <p:spPr>
          <a:xfrm>
            <a:off x="940200" y="-619762"/>
            <a:ext cx="19293840" cy="10981373"/>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303" name="Google Shape;303;p25"/>
          <p:cNvSpPr txBox="1"/>
          <p:nvPr/>
        </p:nvSpPr>
        <p:spPr>
          <a:xfrm>
            <a:off x="8388022" y="2961929"/>
            <a:ext cx="9900000" cy="380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1250" u="none" cap="none" strike="noStrike">
                <a:solidFill>
                  <a:srgbClr val="0A1C53"/>
                </a:solidFill>
                <a:latin typeface="Arial"/>
                <a:ea typeface="Arial"/>
                <a:cs typeface="Arial"/>
                <a:sym typeface="Arial"/>
              </a:rPr>
              <a:t>Digital Campaigning</a:t>
            </a:r>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7" name="Shape 307"/>
        <p:cNvGrpSpPr/>
        <p:nvPr/>
      </p:nvGrpSpPr>
      <p:grpSpPr>
        <a:xfrm>
          <a:off x="0" y="0"/>
          <a:ext cx="0" cy="0"/>
          <a:chOff x="0" y="0"/>
          <a:chExt cx="0" cy="0"/>
        </a:xfrm>
      </p:grpSpPr>
      <p:sp>
        <p:nvSpPr>
          <p:cNvPr id="308" name="Google Shape;308;g2aab6340cd4_0_698"/>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09" name="Google Shape;309;g2aab6340cd4_0_698"/>
          <p:cNvSpPr txBox="1"/>
          <p:nvPr/>
        </p:nvSpPr>
        <p:spPr>
          <a:xfrm>
            <a:off x="6304950" y="3510150"/>
            <a:ext cx="11135100" cy="52965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Clr>
                <a:schemeClr val="dk1"/>
              </a:buClr>
              <a:buFont typeface="Arial"/>
              <a:buNone/>
            </a:pPr>
            <a:r>
              <a:rPr lang="en-US" sz="4050">
                <a:solidFill>
                  <a:srgbClr val="002060"/>
                </a:solidFill>
                <a:latin typeface="Lato"/>
                <a:ea typeface="Lato"/>
                <a:cs typeface="Lato"/>
                <a:sym typeface="Lato"/>
              </a:rPr>
              <a:t>Digital campaigning is about mobilising large audiences using web-based tools. </a:t>
            </a:r>
            <a:endParaRPr>
              <a:solidFill>
                <a:schemeClr val="dk1"/>
              </a:solidFill>
            </a:endParaRPr>
          </a:p>
          <a:p>
            <a:pPr indent="0" lvl="0" marL="0" rtl="0" algn="just">
              <a:lnSpc>
                <a:spcPct val="120000"/>
              </a:lnSpc>
              <a:spcBef>
                <a:spcPts val="0"/>
              </a:spcBef>
              <a:spcAft>
                <a:spcPts val="0"/>
              </a:spcAft>
              <a:buClr>
                <a:schemeClr val="dk1"/>
              </a:buClr>
              <a:buFont typeface="Arial"/>
              <a:buNone/>
            </a:pPr>
            <a:r>
              <a:t/>
            </a:r>
            <a:endParaRPr sz="4050">
              <a:solidFill>
                <a:srgbClr val="002060"/>
              </a:solidFill>
              <a:latin typeface="Lato"/>
              <a:ea typeface="Lato"/>
              <a:cs typeface="Lato"/>
              <a:sym typeface="Lato"/>
            </a:endParaRPr>
          </a:p>
          <a:p>
            <a:pPr indent="0" lvl="0" marL="0" rtl="0" algn="just">
              <a:lnSpc>
                <a:spcPct val="120000"/>
              </a:lnSpc>
              <a:spcBef>
                <a:spcPts val="0"/>
              </a:spcBef>
              <a:spcAft>
                <a:spcPts val="0"/>
              </a:spcAft>
              <a:buClr>
                <a:schemeClr val="dk1"/>
              </a:buClr>
              <a:buFont typeface="Arial"/>
              <a:buNone/>
            </a:pPr>
            <a:r>
              <a:rPr lang="en-US" sz="4050">
                <a:solidFill>
                  <a:srgbClr val="002060"/>
                </a:solidFill>
                <a:latin typeface="Lato"/>
                <a:ea typeface="Lato"/>
                <a:cs typeface="Lato"/>
                <a:sym typeface="Lato"/>
              </a:rPr>
              <a:t>This can include social media, video sharing, online petitions, live chats and social messaging platforms.</a:t>
            </a:r>
            <a:endParaRPr>
              <a:solidFill>
                <a:schemeClr val="dk1"/>
              </a:solidFill>
            </a:endParaRPr>
          </a:p>
          <a:p>
            <a:pPr indent="0" lvl="0" marL="1828800" rtl="0" algn="just">
              <a:lnSpc>
                <a:spcPct val="120000"/>
              </a:lnSpc>
              <a:spcBef>
                <a:spcPts val="0"/>
              </a:spcBef>
              <a:spcAft>
                <a:spcPts val="0"/>
              </a:spcAft>
              <a:buNone/>
            </a:pPr>
            <a:r>
              <a:t/>
            </a:r>
            <a:endParaRPr sz="4050">
              <a:solidFill>
                <a:srgbClr val="005180"/>
              </a:solidFill>
              <a:highlight>
                <a:schemeClr val="lt1"/>
              </a:highlight>
              <a:latin typeface="Lato"/>
              <a:ea typeface="Lato"/>
              <a:cs typeface="Lato"/>
              <a:sym typeface="Lato"/>
            </a:endParaRPr>
          </a:p>
        </p:txBody>
      </p:sp>
      <p:sp>
        <p:nvSpPr>
          <p:cNvPr id="310" name="Google Shape;310;g2aab6340cd4_0_698"/>
          <p:cNvSpPr/>
          <p:nvPr/>
        </p:nvSpPr>
        <p:spPr>
          <a:xfrm>
            <a:off x="2355930" y="3429004"/>
            <a:ext cx="3051866" cy="6390703"/>
          </a:xfrm>
          <a:custGeom>
            <a:rect b="b" l="l" r="r" t="t"/>
            <a:pathLst>
              <a:path extrusionOk="0" h="6390703" w="3051866">
                <a:moveTo>
                  <a:pt x="0" y="0"/>
                </a:moveTo>
                <a:lnTo>
                  <a:pt x="3051866" y="0"/>
                </a:lnTo>
                <a:lnTo>
                  <a:pt x="3051866" y="6390703"/>
                </a:lnTo>
                <a:lnTo>
                  <a:pt x="0" y="6390703"/>
                </a:lnTo>
                <a:lnTo>
                  <a:pt x="0" y="0"/>
                </a:lnTo>
                <a:close/>
              </a:path>
            </a:pathLst>
          </a:custGeom>
          <a:blipFill rotWithShape="1">
            <a:blip r:embed="rId4">
              <a:alphaModFix/>
            </a:blip>
            <a:stretch>
              <a:fillRect b="-5178" l="-386630" r="-33985" t="-34679"/>
            </a:stretch>
          </a:blipFill>
          <a:ln>
            <a:noFill/>
          </a:ln>
        </p:spPr>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7"/>
          <p:cNvSpPr/>
          <p:nvPr/>
        </p:nvSpPr>
        <p:spPr>
          <a:xfrm>
            <a:off x="-1920250" y="-313400"/>
            <a:ext cx="20208240" cy="1059561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316" name="Google Shape;316;p27"/>
          <p:cNvSpPr txBox="1"/>
          <p:nvPr/>
        </p:nvSpPr>
        <p:spPr>
          <a:xfrm>
            <a:off x="2070855" y="2965707"/>
            <a:ext cx="7947300" cy="5993700"/>
          </a:xfrm>
          <a:prstGeom prst="rect">
            <a:avLst/>
          </a:prstGeom>
          <a:noFill/>
          <a:ln>
            <a:noFill/>
          </a:ln>
        </p:spPr>
        <p:txBody>
          <a:bodyPr anchorCtr="0" anchor="t" bIns="0" lIns="0" spcFirstLastPara="1" rIns="0" wrap="square" tIns="0">
            <a:spAutoFit/>
          </a:bodyPr>
          <a:lstStyle/>
          <a:p>
            <a:pPr indent="-438150" lvl="0" marL="457200" marR="0" rtl="0" algn="just">
              <a:lnSpc>
                <a:spcPct val="120000"/>
              </a:lnSpc>
              <a:spcBef>
                <a:spcPts val="0"/>
              </a:spcBef>
              <a:spcAft>
                <a:spcPts val="0"/>
              </a:spcAft>
              <a:buClr>
                <a:srgbClr val="002060"/>
              </a:buClr>
              <a:buSzPts val="3300"/>
              <a:buFont typeface="Lato"/>
              <a:buChar char="●"/>
            </a:pPr>
            <a:r>
              <a:rPr b="0" i="0" lang="en-US" sz="3300" u="none" cap="none" strike="noStrike">
                <a:solidFill>
                  <a:srgbClr val="002060"/>
                </a:solidFill>
                <a:latin typeface="Lato"/>
                <a:ea typeface="Lato"/>
                <a:cs typeface="Lato"/>
                <a:sym typeface="Lato"/>
              </a:rPr>
              <a:t>Each year, for 16 Days of Activism Against Gender-based Violence, WAGGGS runs online campaign against a particular form of violence affecting girls. </a:t>
            </a:r>
            <a:endParaRPr b="0" i="0" sz="3300" u="none" cap="none" strike="noStrike">
              <a:solidFill>
                <a:srgbClr val="002060"/>
              </a:solidFill>
              <a:latin typeface="Lato"/>
              <a:ea typeface="Lato"/>
              <a:cs typeface="Lato"/>
              <a:sym typeface="Lato"/>
            </a:endParaRPr>
          </a:p>
          <a:p>
            <a:pPr indent="-438150" lvl="0" marL="457200" rtl="0" algn="just">
              <a:lnSpc>
                <a:spcPct val="120000"/>
              </a:lnSpc>
              <a:spcBef>
                <a:spcPts val="0"/>
              </a:spcBef>
              <a:spcAft>
                <a:spcPts val="0"/>
              </a:spcAft>
              <a:buClr>
                <a:srgbClr val="002060"/>
              </a:buClr>
              <a:buSzPts val="3300"/>
              <a:buFont typeface="Lato"/>
              <a:buChar char="●"/>
            </a:pPr>
            <a:r>
              <a:rPr lang="en-US" sz="3300">
                <a:solidFill>
                  <a:srgbClr val="002060"/>
                </a:solidFill>
                <a:latin typeface="Lato"/>
                <a:ea typeface="Lato"/>
                <a:cs typeface="Lato"/>
                <a:sym typeface="Lato"/>
              </a:rPr>
              <a:t>WAGGGS’ #OurStreetsToo campaign for 2018 started a conversation about unsafe streets for girls. </a:t>
            </a:r>
            <a:endParaRPr>
              <a:solidFill>
                <a:schemeClr val="dk1"/>
              </a:solidFill>
            </a:endParaRPr>
          </a:p>
          <a:p>
            <a:pPr indent="-438150" lvl="0" marL="457200" rtl="0" algn="just">
              <a:lnSpc>
                <a:spcPct val="120000"/>
              </a:lnSpc>
              <a:spcBef>
                <a:spcPts val="0"/>
              </a:spcBef>
              <a:spcAft>
                <a:spcPts val="0"/>
              </a:spcAft>
              <a:buClr>
                <a:srgbClr val="002060"/>
              </a:buClr>
              <a:buSzPts val="3300"/>
              <a:buFont typeface="Lato"/>
              <a:buChar char="●"/>
            </a:pPr>
            <a:r>
              <a:rPr lang="en-US" sz="3300">
                <a:solidFill>
                  <a:srgbClr val="002060"/>
                </a:solidFill>
                <a:latin typeface="Lato"/>
                <a:ea typeface="Lato"/>
                <a:cs typeface="Lato"/>
                <a:sym typeface="Lato"/>
              </a:rPr>
              <a:t>WAGGGS uses the data collected in its international advocacy work at the UN.</a:t>
            </a:r>
            <a:endParaRPr sz="3300">
              <a:solidFill>
                <a:srgbClr val="002060"/>
              </a:solidFill>
              <a:latin typeface="Lato"/>
              <a:ea typeface="Lato"/>
              <a:cs typeface="Lato"/>
              <a:sym typeface="Lato"/>
            </a:endParaRPr>
          </a:p>
        </p:txBody>
      </p:sp>
      <p:sp>
        <p:nvSpPr>
          <p:cNvPr id="317" name="Google Shape;317;p27"/>
          <p:cNvSpPr txBox="1"/>
          <p:nvPr/>
        </p:nvSpPr>
        <p:spPr>
          <a:xfrm>
            <a:off x="3495403" y="1251613"/>
            <a:ext cx="14746560" cy="1038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600" u="none" cap="none" strike="noStrike">
                <a:solidFill>
                  <a:srgbClr val="313C7F"/>
                </a:solidFill>
                <a:latin typeface="Arial"/>
                <a:ea typeface="Arial"/>
                <a:cs typeface="Arial"/>
                <a:sym typeface="Arial"/>
              </a:rPr>
              <a:t>How does WAGGGS do it?</a:t>
            </a:r>
            <a:endParaRPr/>
          </a:p>
        </p:txBody>
      </p:sp>
      <p:sp>
        <p:nvSpPr>
          <p:cNvPr id="318" name="Google Shape;318;p27"/>
          <p:cNvSpPr/>
          <p:nvPr/>
        </p:nvSpPr>
        <p:spPr>
          <a:xfrm>
            <a:off x="13048913" y="2834875"/>
            <a:ext cx="2894247" cy="2674953"/>
          </a:xfrm>
          <a:custGeom>
            <a:rect b="b" l="l" r="r" t="t"/>
            <a:pathLst>
              <a:path extrusionOk="0" h="3741193" w="3497580">
                <a:moveTo>
                  <a:pt x="0" y="0"/>
                </a:moveTo>
                <a:lnTo>
                  <a:pt x="3497580" y="0"/>
                </a:lnTo>
                <a:lnTo>
                  <a:pt x="3497580" y="3741192"/>
                </a:lnTo>
                <a:lnTo>
                  <a:pt x="0" y="3741192"/>
                </a:lnTo>
                <a:lnTo>
                  <a:pt x="0" y="0"/>
                </a:lnTo>
                <a:close/>
              </a:path>
            </a:pathLst>
          </a:custGeom>
          <a:blipFill rotWithShape="1">
            <a:blip r:embed="rId4">
              <a:alphaModFix/>
            </a:blip>
            <a:stretch>
              <a:fillRect b="0" l="0" r="0" t="0"/>
            </a:stretch>
          </a:blipFill>
          <a:ln>
            <a:noFill/>
          </a:ln>
        </p:spPr>
      </p:sp>
      <p:sp>
        <p:nvSpPr>
          <p:cNvPr id="319" name="Google Shape;319;p27"/>
          <p:cNvSpPr/>
          <p:nvPr/>
        </p:nvSpPr>
        <p:spPr>
          <a:xfrm>
            <a:off x="11205250" y="5820200"/>
            <a:ext cx="6581554" cy="4206546"/>
          </a:xfrm>
          <a:custGeom>
            <a:rect b="b" l="l" r="r" t="t"/>
            <a:pathLst>
              <a:path extrusionOk="0" h="4035056" w="6581554">
                <a:moveTo>
                  <a:pt x="0" y="0"/>
                </a:moveTo>
                <a:lnTo>
                  <a:pt x="6581554" y="0"/>
                </a:lnTo>
                <a:lnTo>
                  <a:pt x="6581554" y="4035056"/>
                </a:lnTo>
                <a:lnTo>
                  <a:pt x="0" y="4035056"/>
                </a:lnTo>
                <a:lnTo>
                  <a:pt x="0" y="0"/>
                </a:lnTo>
                <a:close/>
              </a:path>
            </a:pathLst>
          </a:custGeom>
          <a:blipFill rotWithShape="1">
            <a:blip r:embed="rId5">
              <a:alphaModFix/>
            </a:blip>
            <a:stretch>
              <a:fillRect b="0" l="-4249" r="-4258" t="0"/>
            </a:stretch>
          </a:blipFill>
          <a:ln>
            <a:noFill/>
          </a:ln>
        </p:spPr>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3" name="Shape 323"/>
        <p:cNvGrpSpPr/>
        <p:nvPr/>
      </p:nvGrpSpPr>
      <p:grpSpPr>
        <a:xfrm>
          <a:off x="0" y="0"/>
          <a:ext cx="0" cy="0"/>
          <a:chOff x="0" y="0"/>
          <a:chExt cx="0" cy="0"/>
        </a:xfrm>
      </p:grpSpPr>
      <p:sp>
        <p:nvSpPr>
          <p:cNvPr id="324" name="Google Shape;324;g2aab6340cd4_0_707"/>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25" name="Google Shape;325;g2aab6340cd4_0_707"/>
          <p:cNvSpPr txBox="1"/>
          <p:nvPr/>
        </p:nvSpPr>
        <p:spPr>
          <a:xfrm>
            <a:off x="6175900" y="4726875"/>
            <a:ext cx="11135100" cy="23043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Clr>
                <a:schemeClr val="dk1"/>
              </a:buClr>
              <a:buFont typeface="Arial"/>
              <a:buNone/>
            </a:pPr>
            <a:r>
              <a:rPr lang="en-US" sz="4050">
                <a:solidFill>
                  <a:srgbClr val="002060"/>
                </a:solidFill>
                <a:latin typeface="Lato"/>
                <a:ea typeface="Lato"/>
                <a:cs typeface="Lato"/>
                <a:sym typeface="Lato"/>
              </a:rPr>
              <a:t>Partnerships help you accomplish goals that would be harder to accomplish alone. </a:t>
            </a:r>
            <a:endParaRPr>
              <a:solidFill>
                <a:schemeClr val="dk1"/>
              </a:solidFill>
            </a:endParaRPr>
          </a:p>
          <a:p>
            <a:pPr indent="0" lvl="0" marL="1828800" rtl="0" algn="just">
              <a:lnSpc>
                <a:spcPct val="120000"/>
              </a:lnSpc>
              <a:spcBef>
                <a:spcPts val="0"/>
              </a:spcBef>
              <a:spcAft>
                <a:spcPts val="0"/>
              </a:spcAft>
              <a:buNone/>
            </a:pPr>
            <a:r>
              <a:t/>
            </a:r>
            <a:endParaRPr sz="4050">
              <a:solidFill>
                <a:srgbClr val="002060"/>
              </a:solidFill>
              <a:latin typeface="Lato"/>
              <a:ea typeface="Lato"/>
              <a:cs typeface="Lato"/>
              <a:sym typeface="Lato"/>
            </a:endParaRPr>
          </a:p>
        </p:txBody>
      </p:sp>
      <p:sp>
        <p:nvSpPr>
          <p:cNvPr id="326" name="Google Shape;326;g2aab6340cd4_0_707"/>
          <p:cNvSpPr/>
          <p:nvPr/>
        </p:nvSpPr>
        <p:spPr>
          <a:xfrm>
            <a:off x="2355930" y="3429004"/>
            <a:ext cx="3051866" cy="6390703"/>
          </a:xfrm>
          <a:custGeom>
            <a:rect b="b" l="l" r="r" t="t"/>
            <a:pathLst>
              <a:path extrusionOk="0" h="6390703" w="3051866">
                <a:moveTo>
                  <a:pt x="0" y="0"/>
                </a:moveTo>
                <a:lnTo>
                  <a:pt x="3051866" y="0"/>
                </a:lnTo>
                <a:lnTo>
                  <a:pt x="3051866" y="6390703"/>
                </a:lnTo>
                <a:lnTo>
                  <a:pt x="0" y="6390703"/>
                </a:lnTo>
                <a:lnTo>
                  <a:pt x="0" y="0"/>
                </a:lnTo>
                <a:close/>
              </a:path>
            </a:pathLst>
          </a:custGeom>
          <a:blipFill rotWithShape="1">
            <a:blip r:embed="rId4">
              <a:alphaModFix/>
            </a:blip>
            <a:stretch>
              <a:fillRect b="-5178" l="-386630" r="-33985" t="-34679"/>
            </a:stretch>
          </a:blipFill>
          <a:ln>
            <a:noFill/>
          </a:ln>
        </p:spPr>
      </p:sp>
      <p:sp>
        <p:nvSpPr>
          <p:cNvPr id="327" name="Google Shape;327;g2aab6340cd4_0_707"/>
          <p:cNvSpPr txBox="1"/>
          <p:nvPr/>
        </p:nvSpPr>
        <p:spPr>
          <a:xfrm>
            <a:off x="7116075" y="1640750"/>
            <a:ext cx="8425200" cy="1293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US" sz="7200">
                <a:solidFill>
                  <a:srgbClr val="313C7F"/>
                </a:solidFill>
              </a:rPr>
              <a:t>Building Alliances</a:t>
            </a:r>
            <a:endParaRPr b="1">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g2aab6340cd4_0_82"/>
          <p:cNvSpPr txBox="1"/>
          <p:nvPr/>
        </p:nvSpPr>
        <p:spPr>
          <a:xfrm>
            <a:off x="9171900" y="3342950"/>
            <a:ext cx="8415600" cy="4193100"/>
          </a:xfrm>
          <a:prstGeom prst="rect">
            <a:avLst/>
          </a:prstGeom>
          <a:solidFill>
            <a:srgbClr val="FF9900"/>
          </a:solidFill>
          <a:ln cap="flat" cmpd="sng" w="9525">
            <a:solidFill>
              <a:srgbClr val="000000"/>
            </a:solidFill>
            <a:prstDash val="solid"/>
            <a:round/>
            <a:headEnd len="sm" w="sm" type="none"/>
            <a:tailEnd len="sm" w="sm" type="none"/>
          </a:ln>
        </p:spPr>
        <p:txBody>
          <a:bodyPr anchorCtr="0" anchor="ctr" bIns="38100" lIns="38100" spcFirstLastPara="1" rIns="38100" wrap="square" tIns="38100">
            <a:spAutoFit/>
          </a:bodyPr>
          <a:lstStyle/>
          <a:p>
            <a:pPr indent="0" lvl="0" marL="0" rtl="0" algn="ctr">
              <a:lnSpc>
                <a:spcPct val="140002"/>
              </a:lnSpc>
              <a:spcBef>
                <a:spcPts val="0"/>
              </a:spcBef>
              <a:spcAft>
                <a:spcPts val="0"/>
              </a:spcAft>
              <a:buClr>
                <a:schemeClr val="dk1"/>
              </a:buClr>
              <a:buFont typeface="Arial"/>
              <a:buNone/>
            </a:pPr>
            <a:r>
              <a:rPr lang="en-US" sz="7037">
                <a:solidFill>
                  <a:srgbClr val="383570"/>
                </a:solidFill>
              </a:rPr>
              <a:t>Evaluation of ASSIGNMENT #Shesurfsfreedom</a:t>
            </a:r>
            <a:endParaRPr sz="9150">
              <a:solidFill>
                <a:srgbClr val="313C7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1" name="Shape 331"/>
        <p:cNvGrpSpPr/>
        <p:nvPr/>
      </p:nvGrpSpPr>
      <p:grpSpPr>
        <a:xfrm>
          <a:off x="0" y="0"/>
          <a:ext cx="0" cy="0"/>
          <a:chOff x="0" y="0"/>
          <a:chExt cx="0" cy="0"/>
        </a:xfrm>
      </p:grpSpPr>
      <p:sp>
        <p:nvSpPr>
          <p:cNvPr id="332" name="Google Shape;332;g2aab6340cd4_0_715"/>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33" name="Google Shape;333;g2aab6340cd4_0_715"/>
          <p:cNvSpPr txBox="1"/>
          <p:nvPr/>
        </p:nvSpPr>
        <p:spPr>
          <a:xfrm>
            <a:off x="6175900" y="4726875"/>
            <a:ext cx="11135100" cy="26229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US" sz="7200">
                <a:solidFill>
                  <a:srgbClr val="002060"/>
                </a:solidFill>
                <a:latin typeface="Lato"/>
                <a:ea typeface="Lato"/>
                <a:cs typeface="Lato"/>
                <a:sym typeface="Lato"/>
              </a:rPr>
              <a:t>Fastest Finger First </a:t>
            </a:r>
            <a:endParaRPr b="1" sz="7200">
              <a:solidFill>
                <a:srgbClr val="002060"/>
              </a:solidFill>
              <a:latin typeface="Lato"/>
              <a:ea typeface="Lato"/>
              <a:cs typeface="Lato"/>
              <a:sym typeface="Lato"/>
            </a:endParaRPr>
          </a:p>
          <a:p>
            <a:pPr indent="0" lvl="0" marL="0" rtl="0" algn="ctr">
              <a:lnSpc>
                <a:spcPct val="120000"/>
              </a:lnSpc>
              <a:spcBef>
                <a:spcPts val="0"/>
              </a:spcBef>
              <a:spcAft>
                <a:spcPts val="0"/>
              </a:spcAft>
              <a:buNone/>
            </a:pPr>
            <a:r>
              <a:rPr b="1" lang="en-US" sz="7200">
                <a:solidFill>
                  <a:srgbClr val="F10079"/>
                </a:solidFill>
                <a:latin typeface="Lato"/>
                <a:ea typeface="Lato"/>
                <a:cs typeface="Lato"/>
                <a:sym typeface="Lato"/>
              </a:rPr>
              <a:t>(5 minutes)</a:t>
            </a:r>
            <a:endParaRPr sz="4050">
              <a:solidFill>
                <a:srgbClr val="002060"/>
              </a:solidFill>
              <a:latin typeface="Lato"/>
              <a:ea typeface="Lato"/>
              <a:cs typeface="Lato"/>
              <a:sym typeface="Lato"/>
            </a:endParaRPr>
          </a:p>
        </p:txBody>
      </p:sp>
      <p:sp>
        <p:nvSpPr>
          <p:cNvPr id="334" name="Google Shape;334;g2aab6340cd4_0_715"/>
          <p:cNvSpPr txBox="1"/>
          <p:nvPr/>
        </p:nvSpPr>
        <p:spPr>
          <a:xfrm>
            <a:off x="7116075" y="1640750"/>
            <a:ext cx="8425200" cy="1293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US" sz="7200">
                <a:solidFill>
                  <a:srgbClr val="313C7F"/>
                </a:solidFill>
              </a:rPr>
              <a:t>Building Alliances</a:t>
            </a:r>
            <a:endParaRPr b="1">
              <a:solidFill>
                <a:schemeClr val="dk1"/>
              </a:solidFill>
            </a:endParaRPr>
          </a:p>
        </p:txBody>
      </p:sp>
      <p:sp>
        <p:nvSpPr>
          <p:cNvPr id="335" name="Google Shape;335;g2aab6340cd4_0_715"/>
          <p:cNvSpPr/>
          <p:nvPr/>
        </p:nvSpPr>
        <p:spPr>
          <a:xfrm>
            <a:off x="962589" y="2828258"/>
            <a:ext cx="6562286" cy="6571886"/>
          </a:xfrm>
          <a:custGeom>
            <a:rect b="b" l="l" r="r" t="t"/>
            <a:pathLst>
              <a:path extrusionOk="0" h="6571886" w="6562286">
                <a:moveTo>
                  <a:pt x="0" y="0"/>
                </a:moveTo>
                <a:lnTo>
                  <a:pt x="6562287" y="0"/>
                </a:lnTo>
                <a:lnTo>
                  <a:pt x="6562287" y="6571886"/>
                </a:lnTo>
                <a:lnTo>
                  <a:pt x="0" y="6571886"/>
                </a:lnTo>
                <a:lnTo>
                  <a:pt x="0" y="0"/>
                </a:lnTo>
                <a:close/>
              </a:path>
            </a:pathLst>
          </a:custGeom>
          <a:blipFill rotWithShape="1">
            <a:blip r:embed="rId4">
              <a:alphaModFix/>
            </a:blip>
            <a:stretch>
              <a:fillRect b="-14358" l="-57276" r="-66697" t="-11438"/>
            </a:stretch>
          </a:blipFill>
          <a:ln>
            <a:noFill/>
          </a:ln>
        </p:spPr>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9" name="Shape 339"/>
        <p:cNvGrpSpPr/>
        <p:nvPr/>
      </p:nvGrpSpPr>
      <p:grpSpPr>
        <a:xfrm>
          <a:off x="0" y="0"/>
          <a:ext cx="0" cy="0"/>
          <a:chOff x="0" y="0"/>
          <a:chExt cx="0" cy="0"/>
        </a:xfrm>
      </p:grpSpPr>
      <p:sp>
        <p:nvSpPr>
          <p:cNvPr id="340" name="Google Shape;340;g2aab6340cd4_0_723"/>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41" name="Google Shape;341;g2aab6340cd4_0_723"/>
          <p:cNvSpPr txBox="1"/>
          <p:nvPr/>
        </p:nvSpPr>
        <p:spPr>
          <a:xfrm>
            <a:off x="7669200" y="4173800"/>
            <a:ext cx="10158000" cy="23043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n-US" sz="4050">
                <a:solidFill>
                  <a:srgbClr val="002060"/>
                </a:solidFill>
                <a:latin typeface="Lato"/>
                <a:ea typeface="Lato"/>
                <a:cs typeface="Lato"/>
                <a:sym typeface="Lato"/>
              </a:rPr>
              <a:t>If you are given £400 to implement an advocacy project, which form of advocacy would you implement and why?</a:t>
            </a:r>
            <a:endParaRPr b="1" sz="7200">
              <a:solidFill>
                <a:srgbClr val="002060"/>
              </a:solidFill>
              <a:latin typeface="Lato"/>
              <a:ea typeface="Lato"/>
              <a:cs typeface="Lato"/>
              <a:sym typeface="Lato"/>
            </a:endParaRPr>
          </a:p>
        </p:txBody>
      </p:sp>
      <p:sp>
        <p:nvSpPr>
          <p:cNvPr id="342" name="Google Shape;342;g2aab6340cd4_0_723"/>
          <p:cNvSpPr txBox="1"/>
          <p:nvPr/>
        </p:nvSpPr>
        <p:spPr>
          <a:xfrm>
            <a:off x="7116075" y="1640750"/>
            <a:ext cx="8425200" cy="1293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lang="en-US" sz="7200">
                <a:solidFill>
                  <a:srgbClr val="313C7F"/>
                </a:solidFill>
              </a:rPr>
              <a:t>Break Out Room</a:t>
            </a:r>
            <a:endParaRPr b="1" sz="7200">
              <a:solidFill>
                <a:srgbClr val="313C7F"/>
              </a:solidFill>
            </a:endParaRPr>
          </a:p>
        </p:txBody>
      </p:sp>
      <p:sp>
        <p:nvSpPr>
          <p:cNvPr id="343" name="Google Shape;343;g2aab6340cd4_0_723"/>
          <p:cNvSpPr/>
          <p:nvPr/>
        </p:nvSpPr>
        <p:spPr>
          <a:xfrm>
            <a:off x="962589" y="2828258"/>
            <a:ext cx="6562286" cy="6571886"/>
          </a:xfrm>
          <a:custGeom>
            <a:rect b="b" l="l" r="r" t="t"/>
            <a:pathLst>
              <a:path extrusionOk="0" h="6571886" w="6562286">
                <a:moveTo>
                  <a:pt x="0" y="0"/>
                </a:moveTo>
                <a:lnTo>
                  <a:pt x="6562287" y="0"/>
                </a:lnTo>
                <a:lnTo>
                  <a:pt x="6562287" y="6571886"/>
                </a:lnTo>
                <a:lnTo>
                  <a:pt x="0" y="6571886"/>
                </a:lnTo>
                <a:lnTo>
                  <a:pt x="0" y="0"/>
                </a:lnTo>
                <a:close/>
              </a:path>
            </a:pathLst>
          </a:custGeom>
          <a:blipFill rotWithShape="1">
            <a:blip r:embed="rId4">
              <a:alphaModFix/>
            </a:blip>
            <a:stretch>
              <a:fillRect b="-14358" l="-57276" r="-66697" t="-11438"/>
            </a:stretch>
          </a:blipFill>
          <a:ln>
            <a:noFill/>
          </a:ln>
        </p:spPr>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7" name="Shape 347"/>
        <p:cNvGrpSpPr/>
        <p:nvPr/>
      </p:nvGrpSpPr>
      <p:grpSpPr>
        <a:xfrm>
          <a:off x="0" y="0"/>
          <a:ext cx="0" cy="0"/>
          <a:chOff x="0" y="0"/>
          <a:chExt cx="0" cy="0"/>
        </a:xfrm>
      </p:grpSpPr>
      <p:sp>
        <p:nvSpPr>
          <p:cNvPr id="348" name="Google Shape;348;g2aab6340cd4_0_730"/>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49" name="Google Shape;349;g2aab6340cd4_0_730"/>
          <p:cNvSpPr txBox="1"/>
          <p:nvPr/>
        </p:nvSpPr>
        <p:spPr>
          <a:xfrm>
            <a:off x="7650775" y="4380200"/>
            <a:ext cx="10158000" cy="1293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US" sz="7200">
                <a:solidFill>
                  <a:srgbClr val="313C7F"/>
                </a:solidFill>
                <a:latin typeface="Lato"/>
                <a:ea typeface="Lato"/>
                <a:cs typeface="Lato"/>
                <a:sym typeface="Lato"/>
              </a:rPr>
              <a:t>Task: Group Division</a:t>
            </a:r>
            <a:endParaRPr sz="4050">
              <a:solidFill>
                <a:srgbClr val="002060"/>
              </a:solidFill>
              <a:latin typeface="Lato"/>
              <a:ea typeface="Lato"/>
              <a:cs typeface="Lato"/>
              <a:sym typeface="Lato"/>
            </a:endParaRPr>
          </a:p>
        </p:txBody>
      </p:sp>
      <p:sp>
        <p:nvSpPr>
          <p:cNvPr id="350" name="Google Shape;350;g2aab6340cd4_0_730"/>
          <p:cNvSpPr/>
          <p:nvPr/>
        </p:nvSpPr>
        <p:spPr>
          <a:xfrm>
            <a:off x="962589" y="2828258"/>
            <a:ext cx="6562286" cy="6571886"/>
          </a:xfrm>
          <a:custGeom>
            <a:rect b="b" l="l" r="r" t="t"/>
            <a:pathLst>
              <a:path extrusionOk="0" h="6571886" w="6562286">
                <a:moveTo>
                  <a:pt x="0" y="0"/>
                </a:moveTo>
                <a:lnTo>
                  <a:pt x="6562287" y="0"/>
                </a:lnTo>
                <a:lnTo>
                  <a:pt x="6562287" y="6571886"/>
                </a:lnTo>
                <a:lnTo>
                  <a:pt x="0" y="6571886"/>
                </a:lnTo>
                <a:lnTo>
                  <a:pt x="0" y="0"/>
                </a:lnTo>
                <a:close/>
              </a:path>
            </a:pathLst>
          </a:custGeom>
          <a:blipFill rotWithShape="1">
            <a:blip r:embed="rId4">
              <a:alphaModFix/>
            </a:blip>
            <a:stretch>
              <a:fillRect b="-14358" l="-57276" r="-66697" t="-11438"/>
            </a:stretch>
          </a:blipFill>
          <a:ln>
            <a:noFill/>
          </a:ln>
        </p:spPr>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4" name="Shape 354"/>
        <p:cNvGrpSpPr/>
        <p:nvPr/>
      </p:nvGrpSpPr>
      <p:grpSpPr>
        <a:xfrm>
          <a:off x="0" y="0"/>
          <a:ext cx="0" cy="0"/>
          <a:chOff x="0" y="0"/>
          <a:chExt cx="0" cy="0"/>
        </a:xfrm>
      </p:grpSpPr>
      <p:sp>
        <p:nvSpPr>
          <p:cNvPr id="355" name="Google Shape;355;g2aab6340cd4_0_737"/>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56" name="Google Shape;356;g2aab6340cd4_0_737"/>
          <p:cNvSpPr txBox="1"/>
          <p:nvPr/>
        </p:nvSpPr>
        <p:spPr>
          <a:xfrm>
            <a:off x="2894350" y="2610425"/>
            <a:ext cx="14416500" cy="6022500"/>
          </a:xfrm>
          <a:prstGeom prst="rect">
            <a:avLst/>
          </a:prstGeom>
          <a:noFill/>
          <a:ln>
            <a:noFill/>
          </a:ln>
        </p:spPr>
        <p:txBody>
          <a:bodyPr anchorCtr="0" anchor="t" bIns="91425" lIns="91425" spcFirstLastPara="1" rIns="91425" wrap="square" tIns="91425">
            <a:spAutoFit/>
          </a:bodyPr>
          <a:lstStyle/>
          <a:p>
            <a:pPr indent="0" lvl="0" marL="0" rtl="0" algn="just">
              <a:lnSpc>
                <a:spcPct val="120005"/>
              </a:lnSpc>
              <a:spcBef>
                <a:spcPts val="0"/>
              </a:spcBef>
              <a:spcAft>
                <a:spcPts val="0"/>
              </a:spcAft>
              <a:buNone/>
            </a:pPr>
            <a:r>
              <a:rPr b="1" lang="en-US" sz="3214">
                <a:solidFill>
                  <a:srgbClr val="002060"/>
                </a:solidFill>
                <a:latin typeface="Lato"/>
                <a:ea typeface="Lato"/>
                <a:cs typeface="Lato"/>
                <a:sym typeface="Lato"/>
              </a:rPr>
              <a:t>When a 25 years old Akeena from Phillipines saw widespread misinformation in the internet around women’s body, she decided to speak up against it. She conducted her own research  on it. She found how online  body filters, face photoshops and false advertisements of body sliming products directly affects self-esteem of normal women. Taking it further, she wrote her master’s thesis in misinformation and took up an advocacy project titled ‘MoDEFY”. </a:t>
            </a:r>
            <a:endParaRPr sz="1100">
              <a:solidFill>
                <a:schemeClr val="dk1"/>
              </a:solidFill>
            </a:endParaRPr>
          </a:p>
          <a:p>
            <a:pPr indent="0" lvl="0" marL="0" rtl="0" algn="just">
              <a:lnSpc>
                <a:spcPct val="120005"/>
              </a:lnSpc>
              <a:spcBef>
                <a:spcPts val="0"/>
              </a:spcBef>
              <a:spcAft>
                <a:spcPts val="0"/>
              </a:spcAft>
              <a:buNone/>
            </a:pPr>
            <a:r>
              <a:rPr b="1" lang="en-US" sz="3214">
                <a:solidFill>
                  <a:srgbClr val="002060"/>
                </a:solidFill>
                <a:latin typeface="Lato"/>
                <a:ea typeface="Lato"/>
                <a:cs typeface="Lato"/>
                <a:sym typeface="Lato"/>
              </a:rPr>
              <a:t>Today, she has a social media page for her project which is hugely successful. She is able to reach media and decision-makes through her project. Her position papers have been endorsed by the decision-makers who committed to fight against misinformation.</a:t>
            </a:r>
            <a:endParaRPr b="1" sz="7200">
              <a:solidFill>
                <a:srgbClr val="313C7F"/>
              </a:solidFill>
              <a:latin typeface="Lato"/>
              <a:ea typeface="Lato"/>
              <a:cs typeface="Lato"/>
              <a:sym typeface="Lato"/>
            </a:endParaRPr>
          </a:p>
        </p:txBody>
      </p:sp>
      <p:sp>
        <p:nvSpPr>
          <p:cNvPr id="357" name="Google Shape;357;g2aab6340cd4_0_737"/>
          <p:cNvSpPr txBox="1"/>
          <p:nvPr/>
        </p:nvSpPr>
        <p:spPr>
          <a:xfrm>
            <a:off x="4830100" y="331825"/>
            <a:ext cx="10176300" cy="1293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lang="en-US" sz="7200">
                <a:solidFill>
                  <a:srgbClr val="313C7F"/>
                </a:solidFill>
              </a:rPr>
              <a:t>Let’s Guess!</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1" name="Shape 361"/>
        <p:cNvGrpSpPr/>
        <p:nvPr/>
      </p:nvGrpSpPr>
      <p:grpSpPr>
        <a:xfrm>
          <a:off x="0" y="0"/>
          <a:ext cx="0" cy="0"/>
          <a:chOff x="0" y="0"/>
          <a:chExt cx="0" cy="0"/>
        </a:xfrm>
      </p:grpSpPr>
      <p:sp>
        <p:nvSpPr>
          <p:cNvPr id="362" name="Google Shape;362;g2aab6340cd4_0_745"/>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63" name="Google Shape;363;g2aab6340cd4_0_745"/>
          <p:cNvSpPr txBox="1"/>
          <p:nvPr/>
        </p:nvSpPr>
        <p:spPr>
          <a:xfrm>
            <a:off x="2710000" y="4251175"/>
            <a:ext cx="14416500" cy="2156700"/>
          </a:xfrm>
          <a:prstGeom prst="rect">
            <a:avLst/>
          </a:prstGeom>
          <a:noFill/>
          <a:ln>
            <a:noFill/>
          </a:ln>
        </p:spPr>
        <p:txBody>
          <a:bodyPr anchorCtr="0" anchor="t" bIns="91425" lIns="91425" spcFirstLastPara="1" rIns="91425" wrap="square" tIns="91425">
            <a:spAutoFit/>
          </a:bodyPr>
          <a:lstStyle/>
          <a:p>
            <a:pPr indent="-253936" lvl="1" marL="361950" rtl="0" algn="just">
              <a:lnSpc>
                <a:spcPct val="120005"/>
              </a:lnSpc>
              <a:spcBef>
                <a:spcPts val="0"/>
              </a:spcBef>
              <a:spcAft>
                <a:spcPts val="0"/>
              </a:spcAft>
              <a:buClr>
                <a:srgbClr val="005180"/>
              </a:buClr>
              <a:buSzPts val="3999"/>
              <a:buChar char="•"/>
            </a:pPr>
            <a:r>
              <a:rPr b="1" lang="en-US" sz="3999">
                <a:solidFill>
                  <a:srgbClr val="005180"/>
                </a:solidFill>
                <a:latin typeface="Lato"/>
                <a:ea typeface="Lato"/>
                <a:cs typeface="Lato"/>
                <a:sym typeface="Lato"/>
              </a:rPr>
              <a:t>Identify one/two problems that you want to work towards solving them.</a:t>
            </a:r>
            <a:endParaRPr>
              <a:solidFill>
                <a:srgbClr val="005180"/>
              </a:solidFill>
            </a:endParaRPr>
          </a:p>
          <a:p>
            <a:pPr indent="0" lvl="0" marL="0" rtl="0" algn="just">
              <a:lnSpc>
                <a:spcPct val="120005"/>
              </a:lnSpc>
              <a:spcBef>
                <a:spcPts val="0"/>
              </a:spcBef>
              <a:spcAft>
                <a:spcPts val="0"/>
              </a:spcAft>
              <a:buNone/>
            </a:pPr>
            <a:r>
              <a:t/>
            </a:r>
            <a:endParaRPr b="1" sz="3214">
              <a:solidFill>
                <a:srgbClr val="005180"/>
              </a:solidFill>
              <a:latin typeface="Lato"/>
              <a:ea typeface="Lato"/>
              <a:cs typeface="Lato"/>
              <a:sym typeface="Lato"/>
            </a:endParaRPr>
          </a:p>
        </p:txBody>
      </p:sp>
      <p:sp>
        <p:nvSpPr>
          <p:cNvPr id="364" name="Google Shape;364;g2aab6340cd4_0_745"/>
          <p:cNvSpPr txBox="1"/>
          <p:nvPr/>
        </p:nvSpPr>
        <p:spPr>
          <a:xfrm>
            <a:off x="4719500" y="1308900"/>
            <a:ext cx="10176300" cy="1293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lang="en-US" sz="7200">
                <a:solidFill>
                  <a:srgbClr val="313C7F"/>
                </a:solidFill>
              </a:rPr>
              <a:t>Home Assignment</a:t>
            </a:r>
            <a:endParaRPr sz="7200">
              <a:solidFill>
                <a:srgbClr val="313C7F"/>
              </a:solidFill>
            </a:endParaRPr>
          </a:p>
        </p:txBody>
      </p:sp>
      <p:sp>
        <p:nvSpPr>
          <p:cNvPr id="365" name="Google Shape;365;g2aab6340cd4_0_745"/>
          <p:cNvSpPr/>
          <p:nvPr/>
        </p:nvSpPr>
        <p:spPr>
          <a:xfrm>
            <a:off x="11031855" y="5143500"/>
            <a:ext cx="5962650" cy="3705225"/>
          </a:xfrm>
          <a:custGeom>
            <a:rect b="b" l="l" r="r" t="t"/>
            <a:pathLst>
              <a:path extrusionOk="0" h="3705225" w="5962650">
                <a:moveTo>
                  <a:pt x="0" y="0"/>
                </a:moveTo>
                <a:lnTo>
                  <a:pt x="5962650" y="0"/>
                </a:lnTo>
                <a:lnTo>
                  <a:pt x="5962650" y="3705225"/>
                </a:lnTo>
                <a:lnTo>
                  <a:pt x="0" y="370522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9" name="Shape 369"/>
        <p:cNvGrpSpPr/>
        <p:nvPr/>
      </p:nvGrpSpPr>
      <p:grpSpPr>
        <a:xfrm>
          <a:off x="0" y="0"/>
          <a:ext cx="0" cy="0"/>
          <a:chOff x="0" y="0"/>
          <a:chExt cx="0" cy="0"/>
        </a:xfrm>
      </p:grpSpPr>
      <p:sp>
        <p:nvSpPr>
          <p:cNvPr id="370" name="Google Shape;370;g2aab6340cd4_0_752"/>
          <p:cNvSpPr txBox="1"/>
          <p:nvPr/>
        </p:nvSpPr>
        <p:spPr>
          <a:xfrm>
            <a:off x="5192386" y="6428394"/>
            <a:ext cx="7903200" cy="2216400"/>
          </a:xfrm>
          <a:prstGeom prst="rect">
            <a:avLst/>
          </a:prstGeom>
          <a:noFill/>
          <a:ln>
            <a:noFill/>
          </a:ln>
        </p:spPr>
        <p:txBody>
          <a:bodyPr anchorCtr="0" anchor="ctr" bIns="38100" lIns="38100" spcFirstLastPara="1" rIns="38100" wrap="square" tIns="38100">
            <a:spAutoFit/>
          </a:bodyPr>
          <a:lstStyle/>
          <a:p>
            <a:pPr indent="0" lvl="0" marL="0" marR="0" rtl="0" algn="ctr">
              <a:lnSpc>
                <a:spcPct val="100000"/>
              </a:lnSpc>
              <a:spcBef>
                <a:spcPts val="0"/>
              </a:spcBef>
              <a:spcAft>
                <a:spcPts val="0"/>
              </a:spcAft>
              <a:buClr>
                <a:srgbClr val="0000FF"/>
              </a:buClr>
              <a:buSzPts val="2300"/>
              <a:buFont typeface="Lato"/>
              <a:buNone/>
            </a:pPr>
            <a:r>
              <a:rPr b="0" i="0" lang="en-US" sz="2300" u="sng" cap="none" strike="noStrike">
                <a:solidFill>
                  <a:srgbClr val="0000FF"/>
                </a:solidFill>
                <a:latin typeface="Lato"/>
                <a:ea typeface="Lato"/>
                <a:cs typeface="Lato"/>
                <a:sym typeface="Lato"/>
                <a:hlinkClick r:id="rId4">
                  <a:extLst>
                    <a:ext uri="{A12FA001-AC4F-418D-AE19-62706E023703}">
                      <ahyp:hlinkClr val="tx"/>
                    </a:ext>
                  </a:extLst>
                </a:hlinkClick>
              </a:rPr>
              <a:t>www.wagggs.org</a:t>
            </a:r>
            <a:endParaRPr sz="1100"/>
          </a:p>
          <a:p>
            <a:pPr indent="0" lvl="0" marL="0" marR="0" rtl="0" algn="ctr">
              <a:lnSpc>
                <a:spcPct val="100000"/>
              </a:lnSpc>
              <a:spcBef>
                <a:spcPts val="900"/>
              </a:spcBef>
              <a:spcAft>
                <a:spcPts val="0"/>
              </a:spcAft>
              <a:buClr>
                <a:srgbClr val="000000"/>
              </a:buClr>
              <a:buSzPts val="2300"/>
              <a:buFont typeface="Lato"/>
              <a:buNone/>
            </a:pPr>
            <a:r>
              <a:rPr b="0" i="0" lang="en-US" sz="2300" u="none" cap="none" strike="noStrike">
                <a:solidFill>
                  <a:srgbClr val="000000"/>
                </a:solidFill>
                <a:latin typeface="Lato"/>
                <a:ea typeface="Lato"/>
                <a:cs typeface="Lato"/>
                <a:sym typeface="Lato"/>
              </a:rPr>
              <a:t>@wagggsworld</a:t>
            </a:r>
            <a:endParaRPr sz="1100"/>
          </a:p>
          <a:p>
            <a:pPr indent="0" lvl="0" marL="0" marR="0" rtl="0" algn="ctr">
              <a:lnSpc>
                <a:spcPct val="100000"/>
              </a:lnSpc>
              <a:spcBef>
                <a:spcPts val="900"/>
              </a:spcBef>
              <a:spcAft>
                <a:spcPts val="0"/>
              </a:spcAft>
              <a:buClr>
                <a:srgbClr val="000000"/>
              </a:buClr>
              <a:buSzPts val="2300"/>
              <a:buFont typeface="Lato"/>
              <a:buNone/>
            </a:pPr>
            <a:r>
              <a:rPr b="0" i="0" lang="en-US" sz="2300" u="none" cap="none" strike="noStrike">
                <a:solidFill>
                  <a:srgbClr val="000000"/>
                </a:solidFill>
                <a:latin typeface="Lato"/>
                <a:ea typeface="Lato"/>
                <a:cs typeface="Lato"/>
                <a:sym typeface="Lato"/>
              </a:rPr>
              <a:t>World Association of Girl Guides &amp; Girl Scouts.</a:t>
            </a:r>
            <a:endParaRPr sz="1100"/>
          </a:p>
          <a:p>
            <a:pPr indent="0" lvl="0" marL="0" marR="0" rtl="0" algn="ctr">
              <a:lnSpc>
                <a:spcPct val="100000"/>
              </a:lnSpc>
              <a:spcBef>
                <a:spcPts val="900"/>
              </a:spcBef>
              <a:spcAft>
                <a:spcPts val="0"/>
              </a:spcAft>
              <a:buClr>
                <a:srgbClr val="000000"/>
              </a:buClr>
              <a:buSzPts val="2000"/>
              <a:buFont typeface="Lato"/>
              <a:buNone/>
            </a:pPr>
            <a:r>
              <a:rPr b="0" i="0" lang="en-US" sz="2000" u="none" cap="none" strike="noStrike">
                <a:solidFill>
                  <a:srgbClr val="000000"/>
                </a:solidFill>
                <a:latin typeface="Lato"/>
                <a:ea typeface="Lato"/>
                <a:cs typeface="Lato"/>
                <a:sym typeface="Lato"/>
              </a:rPr>
              <a:t>World Bureau, Olave Centre, 12c Lyndhurst Road, London, NW3</a:t>
            </a:r>
            <a:endParaRPr sz="1100"/>
          </a:p>
          <a:p>
            <a:pPr indent="0" lvl="0" marL="0" marR="0" rtl="0" algn="ctr">
              <a:lnSpc>
                <a:spcPct val="100000"/>
              </a:lnSpc>
              <a:spcBef>
                <a:spcPts val="900"/>
              </a:spcBef>
              <a:spcAft>
                <a:spcPts val="0"/>
              </a:spcAft>
              <a:buClr>
                <a:srgbClr val="000000"/>
              </a:buClr>
              <a:buSzPts val="2000"/>
              <a:buFont typeface="Lato"/>
              <a:buNone/>
            </a:pPr>
            <a:r>
              <a:rPr b="0" i="0" lang="en-US" sz="2000" u="none" cap="none" strike="noStrike">
                <a:solidFill>
                  <a:srgbClr val="000000"/>
                </a:solidFill>
                <a:latin typeface="Lato"/>
                <a:ea typeface="Lato"/>
                <a:cs typeface="Lato"/>
                <a:sym typeface="Lato"/>
              </a:rPr>
              <a:t>SPQ,  United Kingdom.</a:t>
            </a:r>
            <a:endParaRPr sz="1100"/>
          </a:p>
        </p:txBody>
      </p:sp>
      <p:pic>
        <p:nvPicPr>
          <p:cNvPr descr="pasted-image.tiff" id="371" name="Google Shape;371;g2aab6340cd4_0_752"/>
          <p:cNvPicPr preferRelativeResize="0"/>
          <p:nvPr/>
        </p:nvPicPr>
        <p:blipFill rotWithShape="1">
          <a:blip r:embed="rId5">
            <a:alphaModFix/>
          </a:blip>
          <a:srcRect b="55498" l="8087" r="30828" t="13162"/>
          <a:stretch/>
        </p:blipFill>
        <p:spPr>
          <a:xfrm>
            <a:off x="7073880" y="7041141"/>
            <a:ext cx="1203216" cy="308617"/>
          </a:xfrm>
          <a:custGeom>
            <a:rect b="b" l="l" r="r" t="t"/>
            <a:pathLst>
              <a:path extrusionOk="0" h="21402" w="21593">
                <a:moveTo>
                  <a:pt x="10669" y="10"/>
                </a:moveTo>
                <a:cubicBezTo>
                  <a:pt x="9485" y="198"/>
                  <a:pt x="8426" y="3277"/>
                  <a:pt x="8110" y="8039"/>
                </a:cubicBezTo>
                <a:cubicBezTo>
                  <a:pt x="8017" y="9431"/>
                  <a:pt x="8014" y="11799"/>
                  <a:pt x="8099" y="13158"/>
                </a:cubicBezTo>
                <a:cubicBezTo>
                  <a:pt x="8185" y="14529"/>
                  <a:pt x="8446" y="16533"/>
                  <a:pt x="8682" y="17637"/>
                </a:cubicBezTo>
                <a:cubicBezTo>
                  <a:pt x="9092" y="19543"/>
                  <a:pt x="9727" y="20874"/>
                  <a:pt x="10418" y="21290"/>
                </a:cubicBezTo>
                <a:cubicBezTo>
                  <a:pt x="10538" y="21363"/>
                  <a:pt x="10769" y="21410"/>
                  <a:pt x="10931" y="21373"/>
                </a:cubicBezTo>
                <a:cubicBezTo>
                  <a:pt x="11837" y="21163"/>
                  <a:pt x="12600" y="19510"/>
                  <a:pt x="13089" y="16729"/>
                </a:cubicBezTo>
                <a:cubicBezTo>
                  <a:pt x="13331" y="15352"/>
                  <a:pt x="13472" y="13856"/>
                  <a:pt x="13532" y="12332"/>
                </a:cubicBezTo>
                <a:cubicBezTo>
                  <a:pt x="13555" y="11403"/>
                  <a:pt x="13562" y="10294"/>
                  <a:pt x="13543" y="9381"/>
                </a:cubicBezTo>
                <a:cubicBezTo>
                  <a:pt x="13421" y="5622"/>
                  <a:pt x="12795" y="2176"/>
                  <a:pt x="11796" y="732"/>
                </a:cubicBezTo>
                <a:cubicBezTo>
                  <a:pt x="11499" y="303"/>
                  <a:pt x="11199" y="60"/>
                  <a:pt x="10904" y="10"/>
                </a:cubicBezTo>
                <a:cubicBezTo>
                  <a:pt x="10824" y="-4"/>
                  <a:pt x="10748" y="-3"/>
                  <a:pt x="10669" y="10"/>
                </a:cubicBezTo>
                <a:close/>
                <a:moveTo>
                  <a:pt x="2480" y="51"/>
                </a:moveTo>
                <a:cubicBezTo>
                  <a:pt x="1394" y="467"/>
                  <a:pt x="437" y="3330"/>
                  <a:pt x="102" y="7709"/>
                </a:cubicBezTo>
                <a:cubicBezTo>
                  <a:pt x="27" y="8692"/>
                  <a:pt x="-7" y="9894"/>
                  <a:pt x="1" y="11053"/>
                </a:cubicBezTo>
                <a:cubicBezTo>
                  <a:pt x="1" y="11155"/>
                  <a:pt x="5" y="11262"/>
                  <a:pt x="6" y="11362"/>
                </a:cubicBezTo>
                <a:cubicBezTo>
                  <a:pt x="9" y="11584"/>
                  <a:pt x="11" y="11807"/>
                  <a:pt x="17" y="12023"/>
                </a:cubicBezTo>
                <a:cubicBezTo>
                  <a:pt x="30" y="12501"/>
                  <a:pt x="52" y="12944"/>
                  <a:pt x="81" y="13364"/>
                </a:cubicBezTo>
                <a:cubicBezTo>
                  <a:pt x="297" y="16518"/>
                  <a:pt x="854" y="19051"/>
                  <a:pt x="1582" y="20382"/>
                </a:cubicBezTo>
                <a:cubicBezTo>
                  <a:pt x="1607" y="20426"/>
                  <a:pt x="1631" y="20463"/>
                  <a:pt x="1657" y="20506"/>
                </a:cubicBezTo>
                <a:cubicBezTo>
                  <a:pt x="1737" y="20641"/>
                  <a:pt x="1818" y="20772"/>
                  <a:pt x="1903" y="20878"/>
                </a:cubicBezTo>
                <a:cubicBezTo>
                  <a:pt x="1931" y="20915"/>
                  <a:pt x="1959" y="20948"/>
                  <a:pt x="1988" y="20981"/>
                </a:cubicBezTo>
                <a:cubicBezTo>
                  <a:pt x="2116" y="21126"/>
                  <a:pt x="2248" y="21238"/>
                  <a:pt x="2383" y="21311"/>
                </a:cubicBezTo>
                <a:cubicBezTo>
                  <a:pt x="2914" y="21596"/>
                  <a:pt x="3508" y="21206"/>
                  <a:pt x="4029" y="20217"/>
                </a:cubicBezTo>
                <a:cubicBezTo>
                  <a:pt x="4323" y="19657"/>
                  <a:pt x="4427" y="19341"/>
                  <a:pt x="4707" y="18256"/>
                </a:cubicBezTo>
                <a:cubicBezTo>
                  <a:pt x="5226" y="16246"/>
                  <a:pt x="5486" y="14026"/>
                  <a:pt x="5525" y="11259"/>
                </a:cubicBezTo>
                <a:cubicBezTo>
                  <a:pt x="5592" y="6527"/>
                  <a:pt x="4875" y="2267"/>
                  <a:pt x="3740" y="670"/>
                </a:cubicBezTo>
                <a:cubicBezTo>
                  <a:pt x="3514" y="352"/>
                  <a:pt x="3284" y="167"/>
                  <a:pt x="3057" y="72"/>
                </a:cubicBezTo>
                <a:cubicBezTo>
                  <a:pt x="2966" y="55"/>
                  <a:pt x="2864" y="49"/>
                  <a:pt x="2736" y="51"/>
                </a:cubicBezTo>
                <a:cubicBezTo>
                  <a:pt x="2631" y="52"/>
                  <a:pt x="2552" y="42"/>
                  <a:pt x="2480" y="51"/>
                </a:cubicBezTo>
                <a:close/>
                <a:moveTo>
                  <a:pt x="18831" y="51"/>
                </a:moveTo>
                <a:cubicBezTo>
                  <a:pt x="18564" y="51"/>
                  <a:pt x="18296" y="127"/>
                  <a:pt x="18131" y="299"/>
                </a:cubicBezTo>
                <a:cubicBezTo>
                  <a:pt x="17561" y="894"/>
                  <a:pt x="16957" y="2436"/>
                  <a:pt x="16630" y="4138"/>
                </a:cubicBezTo>
                <a:cubicBezTo>
                  <a:pt x="15873" y="8081"/>
                  <a:pt x="15875" y="13399"/>
                  <a:pt x="16636" y="17286"/>
                </a:cubicBezTo>
                <a:cubicBezTo>
                  <a:pt x="17040" y="19352"/>
                  <a:pt x="17723" y="20855"/>
                  <a:pt x="18447" y="21290"/>
                </a:cubicBezTo>
                <a:cubicBezTo>
                  <a:pt x="18567" y="21362"/>
                  <a:pt x="18802" y="21390"/>
                  <a:pt x="18970" y="21352"/>
                </a:cubicBezTo>
                <a:cubicBezTo>
                  <a:pt x="20473" y="21007"/>
                  <a:pt x="21593" y="16467"/>
                  <a:pt x="21593" y="10702"/>
                </a:cubicBezTo>
                <a:cubicBezTo>
                  <a:pt x="21593" y="6064"/>
                  <a:pt x="20854" y="2065"/>
                  <a:pt x="19739" y="547"/>
                </a:cubicBezTo>
                <a:cubicBezTo>
                  <a:pt x="19712" y="514"/>
                  <a:pt x="19703" y="521"/>
                  <a:pt x="19675" y="485"/>
                </a:cubicBezTo>
                <a:cubicBezTo>
                  <a:pt x="19566" y="348"/>
                  <a:pt x="19450" y="236"/>
                  <a:pt x="19328" y="154"/>
                </a:cubicBezTo>
                <a:cubicBezTo>
                  <a:pt x="19181" y="79"/>
                  <a:pt x="19008" y="51"/>
                  <a:pt x="18831" y="51"/>
                </a:cubicBezTo>
                <a:close/>
                <a:moveTo>
                  <a:pt x="3089" y="3622"/>
                </a:moveTo>
                <a:cubicBezTo>
                  <a:pt x="3174" y="3612"/>
                  <a:pt x="3271" y="3614"/>
                  <a:pt x="3382" y="3643"/>
                </a:cubicBezTo>
                <a:lnTo>
                  <a:pt x="3714" y="3725"/>
                </a:lnTo>
                <a:lnTo>
                  <a:pt x="3714" y="4881"/>
                </a:lnTo>
                <a:lnTo>
                  <a:pt x="3714" y="6016"/>
                </a:lnTo>
                <a:lnTo>
                  <a:pt x="3527" y="6058"/>
                </a:lnTo>
                <a:cubicBezTo>
                  <a:pt x="3087" y="6147"/>
                  <a:pt x="3030" y="6357"/>
                  <a:pt x="3030" y="7998"/>
                </a:cubicBezTo>
                <a:lnTo>
                  <a:pt x="3030" y="9216"/>
                </a:lnTo>
                <a:lnTo>
                  <a:pt x="3345" y="9216"/>
                </a:lnTo>
                <a:cubicBezTo>
                  <a:pt x="3516" y="9216"/>
                  <a:pt x="3665" y="9272"/>
                  <a:pt x="3676" y="9340"/>
                </a:cubicBezTo>
                <a:cubicBezTo>
                  <a:pt x="3697" y="9473"/>
                  <a:pt x="3600" y="11692"/>
                  <a:pt x="3564" y="11920"/>
                </a:cubicBezTo>
                <a:cubicBezTo>
                  <a:pt x="3552" y="11996"/>
                  <a:pt x="3426" y="12064"/>
                  <a:pt x="3286" y="12064"/>
                </a:cubicBezTo>
                <a:lnTo>
                  <a:pt x="3035" y="12064"/>
                </a:lnTo>
                <a:lnTo>
                  <a:pt x="3025" y="15428"/>
                </a:lnTo>
                <a:lnTo>
                  <a:pt x="3014" y="18813"/>
                </a:lnTo>
                <a:lnTo>
                  <a:pt x="2645" y="18855"/>
                </a:lnTo>
                <a:cubicBezTo>
                  <a:pt x="2441" y="18877"/>
                  <a:pt x="2264" y="18848"/>
                  <a:pt x="2250" y="18793"/>
                </a:cubicBezTo>
                <a:cubicBezTo>
                  <a:pt x="2236" y="18739"/>
                  <a:pt x="2223" y="17210"/>
                  <a:pt x="2223" y="15387"/>
                </a:cubicBezTo>
                <a:lnTo>
                  <a:pt x="2223" y="12064"/>
                </a:lnTo>
                <a:lnTo>
                  <a:pt x="1919" y="12023"/>
                </a:lnTo>
                <a:lnTo>
                  <a:pt x="1614" y="11981"/>
                </a:lnTo>
                <a:lnTo>
                  <a:pt x="1614" y="10640"/>
                </a:lnTo>
                <a:lnTo>
                  <a:pt x="1614" y="9278"/>
                </a:lnTo>
                <a:lnTo>
                  <a:pt x="1913" y="9236"/>
                </a:lnTo>
                <a:lnTo>
                  <a:pt x="2213" y="9195"/>
                </a:lnTo>
                <a:lnTo>
                  <a:pt x="2229" y="7606"/>
                </a:lnTo>
                <a:cubicBezTo>
                  <a:pt x="2248" y="5776"/>
                  <a:pt x="2308" y="5185"/>
                  <a:pt x="2549" y="4345"/>
                </a:cubicBezTo>
                <a:cubicBezTo>
                  <a:pt x="2686" y="3866"/>
                  <a:pt x="2835" y="3652"/>
                  <a:pt x="3089" y="3622"/>
                </a:cubicBezTo>
                <a:close/>
                <a:moveTo>
                  <a:pt x="10802" y="3808"/>
                </a:moveTo>
                <a:lnTo>
                  <a:pt x="11855" y="3808"/>
                </a:lnTo>
                <a:lnTo>
                  <a:pt x="12047" y="4179"/>
                </a:lnTo>
                <a:cubicBezTo>
                  <a:pt x="12253" y="4575"/>
                  <a:pt x="12379" y="5075"/>
                  <a:pt x="12506" y="5996"/>
                </a:cubicBezTo>
                <a:cubicBezTo>
                  <a:pt x="12585" y="6561"/>
                  <a:pt x="12587" y="6722"/>
                  <a:pt x="12587" y="10702"/>
                </a:cubicBezTo>
                <a:cubicBezTo>
                  <a:pt x="12587" y="14705"/>
                  <a:pt x="12586" y="14849"/>
                  <a:pt x="12506" y="15428"/>
                </a:cubicBezTo>
                <a:cubicBezTo>
                  <a:pt x="12405" y="16161"/>
                  <a:pt x="12206" y="16919"/>
                  <a:pt x="12026" y="17265"/>
                </a:cubicBezTo>
                <a:cubicBezTo>
                  <a:pt x="11905" y="17496"/>
                  <a:pt x="11772" y="17546"/>
                  <a:pt x="10840" y="17575"/>
                </a:cubicBezTo>
                <a:cubicBezTo>
                  <a:pt x="9704" y="17610"/>
                  <a:pt x="9632" y="17570"/>
                  <a:pt x="9381" y="16832"/>
                </a:cubicBezTo>
                <a:cubicBezTo>
                  <a:pt x="9224" y="16367"/>
                  <a:pt x="9091" y="15599"/>
                  <a:pt x="9034" y="14830"/>
                </a:cubicBezTo>
                <a:cubicBezTo>
                  <a:pt x="9005" y="14444"/>
                  <a:pt x="8994" y="13008"/>
                  <a:pt x="9002" y="10351"/>
                </a:cubicBezTo>
                <a:cubicBezTo>
                  <a:pt x="9012" y="6933"/>
                  <a:pt x="9025" y="6377"/>
                  <a:pt x="9082" y="5975"/>
                </a:cubicBezTo>
                <a:cubicBezTo>
                  <a:pt x="9196" y="5170"/>
                  <a:pt x="9378" y="4480"/>
                  <a:pt x="9568" y="4138"/>
                </a:cubicBezTo>
                <a:cubicBezTo>
                  <a:pt x="9748" y="3815"/>
                  <a:pt x="9779" y="3810"/>
                  <a:pt x="10802" y="3808"/>
                </a:cubicBezTo>
                <a:close/>
                <a:moveTo>
                  <a:pt x="10359" y="5088"/>
                </a:moveTo>
                <a:cubicBezTo>
                  <a:pt x="9962" y="5089"/>
                  <a:pt x="9847" y="5142"/>
                  <a:pt x="9745" y="5294"/>
                </a:cubicBezTo>
                <a:cubicBezTo>
                  <a:pt x="9553" y="5576"/>
                  <a:pt x="9422" y="6225"/>
                  <a:pt x="9371" y="7090"/>
                </a:cubicBezTo>
                <a:cubicBezTo>
                  <a:pt x="9320" y="7942"/>
                  <a:pt x="9320" y="13417"/>
                  <a:pt x="9371" y="14335"/>
                </a:cubicBezTo>
                <a:cubicBezTo>
                  <a:pt x="9419" y="15214"/>
                  <a:pt x="9585" y="15939"/>
                  <a:pt x="9793" y="16151"/>
                </a:cubicBezTo>
                <a:cubicBezTo>
                  <a:pt x="9981" y="16344"/>
                  <a:pt x="11594" y="16360"/>
                  <a:pt x="11769" y="16172"/>
                </a:cubicBezTo>
                <a:cubicBezTo>
                  <a:pt x="11945" y="15984"/>
                  <a:pt x="12122" y="15401"/>
                  <a:pt x="12186" y="14809"/>
                </a:cubicBezTo>
                <a:cubicBezTo>
                  <a:pt x="12224" y="14457"/>
                  <a:pt x="12239" y="13439"/>
                  <a:pt x="12239" y="10619"/>
                </a:cubicBezTo>
                <a:cubicBezTo>
                  <a:pt x="12239" y="7043"/>
                  <a:pt x="12237" y="6885"/>
                  <a:pt x="12159" y="6347"/>
                </a:cubicBezTo>
                <a:cubicBezTo>
                  <a:pt x="12114" y="6039"/>
                  <a:pt x="12018" y="5652"/>
                  <a:pt x="11946" y="5480"/>
                </a:cubicBezTo>
                <a:cubicBezTo>
                  <a:pt x="11822" y="5182"/>
                  <a:pt x="11771" y="5150"/>
                  <a:pt x="10861" y="5108"/>
                </a:cubicBezTo>
                <a:cubicBezTo>
                  <a:pt x="10656" y="5098"/>
                  <a:pt x="10491" y="5088"/>
                  <a:pt x="10359" y="5088"/>
                </a:cubicBezTo>
                <a:close/>
                <a:moveTo>
                  <a:pt x="19579" y="5418"/>
                </a:moveTo>
                <a:cubicBezTo>
                  <a:pt x="19721" y="5430"/>
                  <a:pt x="19862" y="5577"/>
                  <a:pt x="19969" y="5851"/>
                </a:cubicBezTo>
                <a:lnTo>
                  <a:pt x="20129" y="6243"/>
                </a:lnTo>
                <a:lnTo>
                  <a:pt x="20306" y="5954"/>
                </a:lnTo>
                <a:cubicBezTo>
                  <a:pt x="20525" y="5601"/>
                  <a:pt x="20564" y="5761"/>
                  <a:pt x="20428" y="6450"/>
                </a:cubicBezTo>
                <a:lnTo>
                  <a:pt x="20332" y="6966"/>
                </a:lnTo>
                <a:lnTo>
                  <a:pt x="20439" y="6863"/>
                </a:lnTo>
                <a:cubicBezTo>
                  <a:pt x="20607" y="6721"/>
                  <a:pt x="20613" y="6970"/>
                  <a:pt x="20450" y="7585"/>
                </a:cubicBezTo>
                <a:cubicBezTo>
                  <a:pt x="20328" y="8045"/>
                  <a:pt x="20301" y="8218"/>
                  <a:pt x="20300" y="8700"/>
                </a:cubicBezTo>
                <a:cubicBezTo>
                  <a:pt x="20300" y="9017"/>
                  <a:pt x="20276" y="9719"/>
                  <a:pt x="20247" y="10248"/>
                </a:cubicBezTo>
                <a:cubicBezTo>
                  <a:pt x="20094" y="13031"/>
                  <a:pt x="19496" y="15365"/>
                  <a:pt x="18740" y="16110"/>
                </a:cubicBezTo>
                <a:cubicBezTo>
                  <a:pt x="18468" y="16379"/>
                  <a:pt x="17994" y="16383"/>
                  <a:pt x="17731" y="16110"/>
                </a:cubicBezTo>
                <a:cubicBezTo>
                  <a:pt x="17461" y="15830"/>
                  <a:pt x="17199" y="15374"/>
                  <a:pt x="17223" y="15222"/>
                </a:cubicBezTo>
                <a:cubicBezTo>
                  <a:pt x="17234" y="15153"/>
                  <a:pt x="17349" y="15045"/>
                  <a:pt x="17474" y="14995"/>
                </a:cubicBezTo>
                <a:cubicBezTo>
                  <a:pt x="17846" y="14844"/>
                  <a:pt x="18274" y="13901"/>
                  <a:pt x="17971" y="13901"/>
                </a:cubicBezTo>
                <a:cubicBezTo>
                  <a:pt x="17880" y="13901"/>
                  <a:pt x="17488" y="12403"/>
                  <a:pt x="17522" y="12188"/>
                </a:cubicBezTo>
                <a:cubicBezTo>
                  <a:pt x="17535" y="12112"/>
                  <a:pt x="17597" y="12045"/>
                  <a:pt x="17661" y="12043"/>
                </a:cubicBezTo>
                <a:cubicBezTo>
                  <a:pt x="17767" y="12039"/>
                  <a:pt x="17776" y="12040"/>
                  <a:pt x="17709" y="11899"/>
                </a:cubicBezTo>
                <a:cubicBezTo>
                  <a:pt x="17566" y="11595"/>
                  <a:pt x="17360" y="10719"/>
                  <a:pt x="17319" y="10248"/>
                </a:cubicBezTo>
                <a:cubicBezTo>
                  <a:pt x="17261" y="9561"/>
                  <a:pt x="17293" y="9332"/>
                  <a:pt x="17437" y="9443"/>
                </a:cubicBezTo>
                <a:lnTo>
                  <a:pt x="17555" y="9546"/>
                </a:lnTo>
                <a:lnTo>
                  <a:pt x="17426" y="8927"/>
                </a:lnTo>
                <a:cubicBezTo>
                  <a:pt x="17308" y="8360"/>
                  <a:pt x="17303" y="8253"/>
                  <a:pt x="17303" y="7275"/>
                </a:cubicBezTo>
                <a:cubicBezTo>
                  <a:pt x="17303" y="5779"/>
                  <a:pt x="17339" y="5717"/>
                  <a:pt x="17613" y="6698"/>
                </a:cubicBezTo>
                <a:cubicBezTo>
                  <a:pt x="17894" y="7702"/>
                  <a:pt x="18311" y="8492"/>
                  <a:pt x="18607" y="8596"/>
                </a:cubicBezTo>
                <a:lnTo>
                  <a:pt x="18821" y="8679"/>
                </a:lnTo>
                <a:lnTo>
                  <a:pt x="18837" y="7957"/>
                </a:lnTo>
                <a:cubicBezTo>
                  <a:pt x="18859" y="7073"/>
                  <a:pt x="18994" y="6256"/>
                  <a:pt x="19189" y="5789"/>
                </a:cubicBezTo>
                <a:cubicBezTo>
                  <a:pt x="19296" y="5533"/>
                  <a:pt x="19437" y="5407"/>
                  <a:pt x="19579" y="5418"/>
                </a:cubicBezTo>
                <a:close/>
                <a:moveTo>
                  <a:pt x="11753" y="6243"/>
                </a:moveTo>
                <a:cubicBezTo>
                  <a:pt x="11818" y="6232"/>
                  <a:pt x="11883" y="6308"/>
                  <a:pt x="11924" y="6532"/>
                </a:cubicBezTo>
                <a:cubicBezTo>
                  <a:pt x="12003" y="6966"/>
                  <a:pt x="11997" y="7178"/>
                  <a:pt x="11892" y="7585"/>
                </a:cubicBezTo>
                <a:cubicBezTo>
                  <a:pt x="11842" y="7777"/>
                  <a:pt x="11782" y="7936"/>
                  <a:pt x="11764" y="7936"/>
                </a:cubicBezTo>
                <a:cubicBezTo>
                  <a:pt x="11688" y="7936"/>
                  <a:pt x="11540" y="7331"/>
                  <a:pt x="11540" y="7028"/>
                </a:cubicBezTo>
                <a:cubicBezTo>
                  <a:pt x="11540" y="6570"/>
                  <a:pt x="11646" y="6262"/>
                  <a:pt x="11753" y="6243"/>
                </a:cubicBezTo>
                <a:close/>
                <a:moveTo>
                  <a:pt x="10818" y="6945"/>
                </a:moveTo>
                <a:cubicBezTo>
                  <a:pt x="10958" y="6956"/>
                  <a:pt x="11096" y="7052"/>
                  <a:pt x="11187" y="7214"/>
                </a:cubicBezTo>
                <a:cubicBezTo>
                  <a:pt x="11369" y="7539"/>
                  <a:pt x="11591" y="8351"/>
                  <a:pt x="11684" y="9051"/>
                </a:cubicBezTo>
                <a:cubicBezTo>
                  <a:pt x="11928" y="10902"/>
                  <a:pt x="11701" y="13221"/>
                  <a:pt x="11187" y="14149"/>
                </a:cubicBezTo>
                <a:cubicBezTo>
                  <a:pt x="10987" y="14511"/>
                  <a:pt x="10685" y="14562"/>
                  <a:pt x="10487" y="14293"/>
                </a:cubicBezTo>
                <a:cubicBezTo>
                  <a:pt x="10201" y="13902"/>
                  <a:pt x="9921" y="12724"/>
                  <a:pt x="9841" y="11569"/>
                </a:cubicBezTo>
                <a:cubicBezTo>
                  <a:pt x="9723" y="9884"/>
                  <a:pt x="10002" y="7875"/>
                  <a:pt x="10450" y="7152"/>
                </a:cubicBezTo>
                <a:cubicBezTo>
                  <a:pt x="10541" y="7004"/>
                  <a:pt x="10679" y="6934"/>
                  <a:pt x="10818" y="6945"/>
                </a:cubicBezTo>
                <a:close/>
                <a:moveTo>
                  <a:pt x="10706" y="8369"/>
                </a:moveTo>
                <a:cubicBezTo>
                  <a:pt x="10607" y="8376"/>
                  <a:pt x="10555" y="8449"/>
                  <a:pt x="10476" y="8658"/>
                </a:cubicBezTo>
                <a:cubicBezTo>
                  <a:pt x="10260" y="9232"/>
                  <a:pt x="10193" y="9694"/>
                  <a:pt x="10193" y="10681"/>
                </a:cubicBezTo>
                <a:cubicBezTo>
                  <a:pt x="10193" y="11671"/>
                  <a:pt x="10282" y="12289"/>
                  <a:pt x="10487" y="12786"/>
                </a:cubicBezTo>
                <a:cubicBezTo>
                  <a:pt x="10576" y="13002"/>
                  <a:pt x="10651" y="13051"/>
                  <a:pt x="10824" y="13014"/>
                </a:cubicBezTo>
                <a:cubicBezTo>
                  <a:pt x="11197" y="12933"/>
                  <a:pt x="11406" y="12105"/>
                  <a:pt x="11406" y="10702"/>
                </a:cubicBezTo>
                <a:cubicBezTo>
                  <a:pt x="11406" y="9303"/>
                  <a:pt x="11198" y="8479"/>
                  <a:pt x="10824" y="8390"/>
                </a:cubicBezTo>
                <a:cubicBezTo>
                  <a:pt x="10777" y="8379"/>
                  <a:pt x="10739" y="8367"/>
                  <a:pt x="10706" y="8369"/>
                </a:cubicBez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nvSpPr>
        <p:spPr>
          <a:xfrm>
            <a:off x="2443964" y="516263"/>
            <a:ext cx="12622390" cy="1905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200" u="none" cap="none" strike="noStrike">
                <a:solidFill>
                  <a:srgbClr val="313C7F"/>
                </a:solidFill>
                <a:latin typeface="Arial"/>
                <a:ea typeface="Arial"/>
                <a:cs typeface="Arial"/>
                <a:sym typeface="Arial"/>
              </a:rPr>
              <a:t>Assignment Discussion</a:t>
            </a:r>
            <a:endParaRPr/>
          </a:p>
          <a:p>
            <a:pPr indent="0" lvl="0" marL="0" marR="0" rtl="0" algn="ctr">
              <a:lnSpc>
                <a:spcPct val="120000"/>
              </a:lnSpc>
              <a:spcBef>
                <a:spcPts val="0"/>
              </a:spcBef>
              <a:spcAft>
                <a:spcPts val="0"/>
              </a:spcAft>
              <a:buNone/>
            </a:pPr>
            <a:r>
              <a:rPr b="0" i="0" lang="en-US" sz="6200" u="none" cap="none" strike="noStrike">
                <a:solidFill>
                  <a:srgbClr val="313C7F"/>
                </a:solidFill>
                <a:latin typeface="Arial"/>
                <a:ea typeface="Arial"/>
                <a:cs typeface="Arial"/>
                <a:sym typeface="Arial"/>
              </a:rPr>
              <a:t>#shesurfsfreedom</a:t>
            </a:r>
            <a:endParaRPr/>
          </a:p>
        </p:txBody>
      </p:sp>
      <p:sp>
        <p:nvSpPr>
          <p:cNvPr id="115" name="Google Shape;115;p4"/>
          <p:cNvSpPr txBox="1"/>
          <p:nvPr/>
        </p:nvSpPr>
        <p:spPr>
          <a:xfrm>
            <a:off x="275791" y="3763114"/>
            <a:ext cx="10133005" cy="4879734"/>
          </a:xfrm>
          <a:prstGeom prst="rect">
            <a:avLst/>
          </a:prstGeom>
          <a:noFill/>
          <a:ln>
            <a:noFill/>
          </a:ln>
        </p:spPr>
        <p:txBody>
          <a:bodyPr anchorCtr="0" anchor="t" bIns="0" lIns="0" spcFirstLastPara="1" rIns="0" wrap="square" tIns="0">
            <a:spAutoFit/>
          </a:bodyPr>
          <a:lstStyle/>
          <a:p>
            <a:pPr indent="-253936" lvl="1" marL="361950" marR="0" rtl="0" algn="l">
              <a:lnSpc>
                <a:spcPct val="120005"/>
              </a:lnSpc>
              <a:spcBef>
                <a:spcPts val="0"/>
              </a:spcBef>
              <a:spcAft>
                <a:spcPts val="0"/>
              </a:spcAft>
              <a:buClr>
                <a:srgbClr val="383570"/>
              </a:buClr>
              <a:buSzPts val="3999"/>
              <a:buFont typeface="Arial"/>
              <a:buChar char="•"/>
            </a:pPr>
            <a:r>
              <a:rPr b="0" i="0" lang="en-US" sz="3999" u="none" cap="none" strike="noStrike">
                <a:solidFill>
                  <a:srgbClr val="383570"/>
                </a:solidFill>
                <a:latin typeface="Lato"/>
                <a:ea typeface="Lato"/>
                <a:cs typeface="Lato"/>
                <a:sym typeface="Lato"/>
              </a:rPr>
              <a:t> </a:t>
            </a:r>
            <a:r>
              <a:rPr b="0" i="0" lang="en-US" sz="3999" u="none" cap="none" strike="noStrike">
                <a:solidFill>
                  <a:srgbClr val="002060"/>
                </a:solidFill>
                <a:latin typeface="Lato"/>
                <a:ea typeface="Lato"/>
                <a:cs typeface="Lato"/>
                <a:sym typeface="Lato"/>
              </a:rPr>
              <a:t>What do you think about </a:t>
            </a:r>
            <a:r>
              <a:rPr b="0" i="0" lang="en-US" sz="3999" u="none" cap="none" strike="noStrike">
                <a:solidFill>
                  <a:srgbClr val="F10079"/>
                </a:solidFill>
                <a:latin typeface="Lato"/>
                <a:ea typeface="Lato"/>
                <a:cs typeface="Lato"/>
                <a:sym typeface="Lato"/>
              </a:rPr>
              <a:t>the impact of online gender-based violence</a:t>
            </a:r>
            <a:r>
              <a:rPr b="0" i="0" lang="en-US" sz="3999" u="none" cap="none" strike="noStrike">
                <a:solidFill>
                  <a:srgbClr val="374151"/>
                </a:solidFill>
                <a:latin typeface="Lato"/>
                <a:ea typeface="Lato"/>
                <a:cs typeface="Lato"/>
                <a:sym typeface="Lato"/>
              </a:rPr>
              <a:t> </a:t>
            </a:r>
            <a:r>
              <a:rPr b="0" i="0" lang="en-US" sz="3999" u="none" cap="none" strike="noStrike">
                <a:solidFill>
                  <a:srgbClr val="002060"/>
                </a:solidFill>
                <a:latin typeface="Lato"/>
                <a:ea typeface="Lato"/>
                <a:cs typeface="Lato"/>
                <a:sym typeface="Lato"/>
              </a:rPr>
              <a:t>on girls and women? (5 minutes)</a:t>
            </a:r>
            <a:endParaRPr/>
          </a:p>
          <a:p>
            <a:pPr indent="-180975" lvl="1" marL="361950" marR="0" rtl="0" algn="l">
              <a:lnSpc>
                <a:spcPct val="120005"/>
              </a:lnSpc>
              <a:spcBef>
                <a:spcPts val="0"/>
              </a:spcBef>
              <a:spcAft>
                <a:spcPts val="0"/>
              </a:spcAft>
              <a:buNone/>
            </a:pPr>
            <a:r>
              <a:t/>
            </a:r>
            <a:endParaRPr b="0" i="0" sz="3999" u="none" cap="none" strike="noStrike">
              <a:solidFill>
                <a:srgbClr val="002060"/>
              </a:solidFill>
              <a:latin typeface="Lato"/>
              <a:ea typeface="Lato"/>
              <a:cs typeface="Lato"/>
              <a:sym typeface="Lato"/>
            </a:endParaRPr>
          </a:p>
          <a:p>
            <a:pPr indent="-571500" lvl="0" marL="571500" marR="0" rtl="0" algn="l">
              <a:lnSpc>
                <a:spcPct val="120005"/>
              </a:lnSpc>
              <a:spcBef>
                <a:spcPts val="0"/>
              </a:spcBef>
              <a:spcAft>
                <a:spcPts val="0"/>
              </a:spcAft>
              <a:buClr>
                <a:srgbClr val="002060"/>
              </a:buClr>
              <a:buSzPts val="3999"/>
              <a:buFont typeface="Arial"/>
              <a:buChar char="•"/>
            </a:pPr>
            <a:r>
              <a:rPr b="0" i="0" lang="en-US" sz="3999" u="none" cap="none" strike="noStrike">
                <a:solidFill>
                  <a:srgbClr val="002060"/>
                </a:solidFill>
                <a:latin typeface="Lato"/>
                <a:ea typeface="Lato"/>
                <a:cs typeface="Lato"/>
                <a:sym typeface="Lato"/>
              </a:rPr>
              <a:t>Do you think </a:t>
            </a:r>
            <a:r>
              <a:rPr b="0" i="0" lang="en-US" sz="3999" u="none" cap="none" strike="noStrike">
                <a:solidFill>
                  <a:srgbClr val="F10079"/>
                </a:solidFill>
                <a:latin typeface="Lato"/>
                <a:ea typeface="Lato"/>
                <a:cs typeface="Lato"/>
                <a:sym typeface="Lato"/>
              </a:rPr>
              <a:t>governments should create laws </a:t>
            </a:r>
            <a:r>
              <a:rPr b="0" i="0" lang="en-US" sz="3999" u="none" cap="none" strike="noStrike">
                <a:solidFill>
                  <a:srgbClr val="002060"/>
                </a:solidFill>
                <a:latin typeface="Lato"/>
                <a:ea typeface="Lato"/>
                <a:cs typeface="Lato"/>
                <a:sym typeface="Lato"/>
              </a:rPr>
              <a:t>specifically addressing online violence against women and girls? Why or why not? (5 minutes)</a:t>
            </a:r>
            <a:endParaRPr/>
          </a:p>
        </p:txBody>
      </p:sp>
      <p:sp>
        <p:nvSpPr>
          <p:cNvPr id="116" name="Google Shape;116;p4"/>
          <p:cNvSpPr/>
          <p:nvPr/>
        </p:nvSpPr>
        <p:spPr>
          <a:xfrm>
            <a:off x="10408796" y="3540229"/>
            <a:ext cx="8917845" cy="5246370"/>
          </a:xfrm>
          <a:custGeom>
            <a:rect b="b" l="l" r="r" t="t"/>
            <a:pathLst>
              <a:path extrusionOk="0" h="1353820" w="2301240">
                <a:moveTo>
                  <a:pt x="0" y="1244600"/>
                </a:moveTo>
                <a:lnTo>
                  <a:pt x="0" y="109220"/>
                </a:lnTo>
                <a:cubicBezTo>
                  <a:pt x="0" y="48260"/>
                  <a:pt x="48260" y="0"/>
                  <a:pt x="109220" y="0"/>
                </a:cubicBezTo>
                <a:lnTo>
                  <a:pt x="2192020" y="0"/>
                </a:lnTo>
                <a:cubicBezTo>
                  <a:pt x="2251710" y="0"/>
                  <a:pt x="2301240" y="48260"/>
                  <a:pt x="2301240" y="109220"/>
                </a:cubicBezTo>
                <a:lnTo>
                  <a:pt x="2301240" y="1244600"/>
                </a:lnTo>
                <a:cubicBezTo>
                  <a:pt x="2301240" y="1304290"/>
                  <a:pt x="2252980" y="1353820"/>
                  <a:pt x="2192020" y="1353820"/>
                </a:cubicBezTo>
                <a:lnTo>
                  <a:pt x="109220" y="1353820"/>
                </a:lnTo>
                <a:cubicBezTo>
                  <a:pt x="48260" y="1353820"/>
                  <a:pt x="0" y="1304290"/>
                  <a:pt x="0" y="1244600"/>
                </a:cubicBezTo>
                <a:close/>
              </a:path>
            </a:pathLst>
          </a:custGeom>
          <a:blipFill rotWithShape="1">
            <a:blip r:embed="rId3">
              <a:alphaModFix/>
            </a:blip>
            <a:stretch>
              <a:fillRect b="-11364" l="0" r="0" t="-1227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g2aab6340cd4_0_247"/>
          <p:cNvSpPr txBox="1"/>
          <p:nvPr/>
        </p:nvSpPr>
        <p:spPr>
          <a:xfrm>
            <a:off x="3982050" y="4292450"/>
            <a:ext cx="10471500" cy="1493100"/>
          </a:xfrm>
          <a:prstGeom prst="rect">
            <a:avLst/>
          </a:prstGeom>
          <a:noFill/>
          <a:ln>
            <a:noFill/>
          </a:ln>
        </p:spPr>
        <p:txBody>
          <a:bodyPr anchorCtr="0" anchor="ctr" bIns="38100" lIns="38100" spcFirstLastPara="1" rIns="38100" wrap="square" tIns="38100">
            <a:spAutoFit/>
          </a:bodyPr>
          <a:lstStyle/>
          <a:p>
            <a:pPr indent="0" lvl="0" marL="0" rtl="0" algn="l">
              <a:lnSpc>
                <a:spcPct val="119989"/>
              </a:lnSpc>
              <a:spcBef>
                <a:spcPts val="0"/>
              </a:spcBef>
              <a:spcAft>
                <a:spcPts val="0"/>
              </a:spcAft>
              <a:buNone/>
            </a:pPr>
            <a:r>
              <a:rPr b="1" lang="en-US" sz="9200">
                <a:solidFill>
                  <a:srgbClr val="313C7F"/>
                </a:solidFill>
                <a:latin typeface="Lato"/>
                <a:ea typeface="Lato"/>
                <a:cs typeface="Lato"/>
                <a:sym typeface="Lato"/>
              </a:rPr>
              <a:t>Forms of Advocacy</a:t>
            </a:r>
            <a:endParaRPr b="1" sz="3599">
              <a:solidFill>
                <a:srgbClr val="F10079"/>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g2aab6340cd4_0_164"/>
          <p:cNvSpPr txBox="1"/>
          <p:nvPr/>
        </p:nvSpPr>
        <p:spPr>
          <a:xfrm>
            <a:off x="2802200" y="509975"/>
            <a:ext cx="11835600" cy="8928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b="1" lang="en-US" sz="5300">
                <a:solidFill>
                  <a:srgbClr val="313C7F"/>
                </a:solidFill>
                <a:latin typeface="Lato"/>
                <a:ea typeface="Lato"/>
                <a:cs typeface="Lato"/>
                <a:sym typeface="Lato"/>
              </a:rPr>
              <a:t>Understanding Advocacy and Action</a:t>
            </a:r>
            <a:endParaRPr sz="6500">
              <a:solidFill>
                <a:srgbClr val="313C7F"/>
              </a:solidFill>
            </a:endParaRPr>
          </a:p>
        </p:txBody>
      </p:sp>
      <p:sp>
        <p:nvSpPr>
          <p:cNvPr id="127" name="Google Shape;127;g2aab6340cd4_0_164"/>
          <p:cNvSpPr txBox="1"/>
          <p:nvPr/>
        </p:nvSpPr>
        <p:spPr>
          <a:xfrm>
            <a:off x="755850" y="3650225"/>
            <a:ext cx="15375300" cy="692400"/>
          </a:xfrm>
          <a:prstGeom prst="rect">
            <a:avLst/>
          </a:prstGeom>
          <a:noFill/>
          <a:ln>
            <a:noFill/>
          </a:ln>
        </p:spPr>
        <p:txBody>
          <a:bodyPr anchorCtr="0" anchor="ctr" bIns="38100" lIns="38100" spcFirstLastPara="1" rIns="38100" wrap="square" tIns="38100">
            <a:spAutoFit/>
          </a:bodyPr>
          <a:lstStyle/>
          <a:p>
            <a:pPr indent="-482536" lvl="1" marL="914400" rtl="0" algn="l">
              <a:lnSpc>
                <a:spcPct val="120005"/>
              </a:lnSpc>
              <a:spcBef>
                <a:spcPts val="0"/>
              </a:spcBef>
              <a:spcAft>
                <a:spcPts val="0"/>
              </a:spcAft>
              <a:buClr>
                <a:srgbClr val="F10079"/>
              </a:buClr>
              <a:buSzPts val="3999"/>
              <a:buChar char="•"/>
            </a:pPr>
            <a:r>
              <a:t/>
            </a:r>
            <a:endParaRPr b="1" sz="3999">
              <a:solidFill>
                <a:srgbClr val="005180"/>
              </a:solidFill>
              <a:latin typeface="Lato"/>
              <a:ea typeface="Lato"/>
              <a:cs typeface="Lato"/>
              <a:sym typeface="Lato"/>
            </a:endParaRPr>
          </a:p>
        </p:txBody>
      </p:sp>
      <p:sp>
        <p:nvSpPr>
          <p:cNvPr id="128" name="Google Shape;128;g2aab6340cd4_0_164"/>
          <p:cNvSpPr/>
          <p:nvPr/>
        </p:nvSpPr>
        <p:spPr>
          <a:xfrm>
            <a:off x="3316201" y="2197775"/>
            <a:ext cx="10843873" cy="6071656"/>
          </a:xfrm>
          <a:custGeom>
            <a:rect b="b" l="l" r="r" t="t"/>
            <a:pathLst>
              <a:path extrusionOk="0" h="6071656" w="9660466">
                <a:moveTo>
                  <a:pt x="0" y="0"/>
                </a:moveTo>
                <a:lnTo>
                  <a:pt x="9660466" y="0"/>
                </a:lnTo>
                <a:lnTo>
                  <a:pt x="9660466" y="6071656"/>
                </a:lnTo>
                <a:lnTo>
                  <a:pt x="0" y="6071656"/>
                </a:lnTo>
                <a:lnTo>
                  <a:pt x="0" y="0"/>
                </a:lnTo>
                <a:close/>
              </a:path>
            </a:pathLst>
          </a:custGeom>
          <a:blipFill rotWithShape="1">
            <a:blip r:embed="rId4">
              <a:alphaModFix/>
            </a:blip>
            <a:stretch>
              <a:fillRect b="-9669" l="0" r="0" t="-9659"/>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aab6340cd4_0_329"/>
          <p:cNvSpPr/>
          <p:nvPr/>
        </p:nvSpPr>
        <p:spPr>
          <a:xfrm>
            <a:off x="1" y="9182535"/>
            <a:ext cx="18287996" cy="1113555"/>
          </a:xfrm>
          <a:custGeom>
            <a:rect b="b" l="l" r="r" t="t"/>
            <a:pathLst>
              <a:path extrusionOk="0" h="1113555" w="18287996">
                <a:moveTo>
                  <a:pt x="0" y="0"/>
                </a:moveTo>
                <a:lnTo>
                  <a:pt x="18287995" y="0"/>
                </a:lnTo>
                <a:lnTo>
                  <a:pt x="18287995" y="1113555"/>
                </a:lnTo>
                <a:lnTo>
                  <a:pt x="0" y="1113555"/>
                </a:lnTo>
                <a:lnTo>
                  <a:pt x="0" y="0"/>
                </a:lnTo>
                <a:close/>
              </a:path>
            </a:pathLst>
          </a:custGeom>
          <a:blipFill rotWithShape="1">
            <a:blip r:embed="rId3">
              <a:alphaModFix/>
            </a:blip>
            <a:stretch>
              <a:fillRect b="0" l="0" r="-149" t="0"/>
            </a:stretch>
          </a:blipFill>
          <a:ln>
            <a:noFill/>
          </a:ln>
        </p:spPr>
      </p:sp>
      <p:sp>
        <p:nvSpPr>
          <p:cNvPr id="138" name="Google Shape;138;g2aab6340cd4_0_329"/>
          <p:cNvSpPr txBox="1"/>
          <p:nvPr/>
        </p:nvSpPr>
        <p:spPr>
          <a:xfrm>
            <a:off x="423888" y="9394858"/>
            <a:ext cx="8110500" cy="73890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1" i="0" lang="en-US" sz="4800" u="none" cap="none" strike="noStrike">
                <a:solidFill>
                  <a:srgbClr val="FED16D"/>
                </a:solidFill>
                <a:latin typeface="Lato"/>
                <a:ea typeface="Lato"/>
                <a:cs typeface="Lato"/>
                <a:sym typeface="Lato"/>
              </a:rPr>
              <a:t>Surf Smart Programme</a:t>
            </a:r>
            <a:endParaRPr/>
          </a:p>
        </p:txBody>
      </p:sp>
      <p:sp>
        <p:nvSpPr>
          <p:cNvPr id="139" name="Google Shape;139;g2aab6340cd4_0_329"/>
          <p:cNvSpPr txBox="1"/>
          <p:nvPr/>
        </p:nvSpPr>
        <p:spPr>
          <a:xfrm>
            <a:off x="4712110" y="3649764"/>
            <a:ext cx="12034800" cy="3340200"/>
          </a:xfrm>
          <a:prstGeom prst="rect">
            <a:avLst/>
          </a:prstGeom>
          <a:noFill/>
          <a:ln>
            <a:noFill/>
          </a:ln>
        </p:spPr>
        <p:txBody>
          <a:bodyPr anchorCtr="0" anchor="t" bIns="0" lIns="0" spcFirstLastPara="1" rIns="0" wrap="square" tIns="0">
            <a:spAutoFit/>
          </a:bodyPr>
          <a:lstStyle/>
          <a:p>
            <a:pPr indent="-196850" lvl="1" marL="271462" rtl="0" algn="just">
              <a:lnSpc>
                <a:spcPct val="120000"/>
              </a:lnSpc>
              <a:spcBef>
                <a:spcPts val="0"/>
              </a:spcBef>
              <a:spcAft>
                <a:spcPts val="0"/>
              </a:spcAft>
              <a:buClr>
                <a:srgbClr val="002060"/>
              </a:buClr>
              <a:buSzPts val="3100"/>
              <a:buChar char="•"/>
            </a:pPr>
            <a:r>
              <a:rPr b="1" lang="en-US" sz="3100">
                <a:solidFill>
                  <a:srgbClr val="005180"/>
                </a:solidFill>
                <a:latin typeface="Lato"/>
                <a:ea typeface="Lato"/>
                <a:cs typeface="Lato"/>
                <a:sym typeface="Lato"/>
              </a:rPr>
              <a:t>Advocacy can be defined as an activity of speaking out and taking action by an individual or group which aims to influence those</a:t>
            </a:r>
            <a:r>
              <a:rPr b="1" lang="en-US" sz="3100">
                <a:solidFill>
                  <a:srgbClr val="F10079"/>
                </a:solidFill>
                <a:latin typeface="Lato"/>
                <a:ea typeface="Lato"/>
                <a:cs typeface="Lato"/>
                <a:sym typeface="Lato"/>
              </a:rPr>
              <a:t> in the position of power. </a:t>
            </a:r>
            <a:endParaRPr sz="1500">
              <a:solidFill>
                <a:schemeClr val="dk1"/>
              </a:solidFill>
            </a:endParaRPr>
          </a:p>
          <a:p>
            <a:pPr indent="-135731" lvl="1" marL="271462" rtl="0" algn="just">
              <a:lnSpc>
                <a:spcPct val="120000"/>
              </a:lnSpc>
              <a:spcBef>
                <a:spcPts val="0"/>
              </a:spcBef>
              <a:spcAft>
                <a:spcPts val="0"/>
              </a:spcAft>
              <a:buClr>
                <a:schemeClr val="dk1"/>
              </a:buClr>
              <a:buFont typeface="Arial"/>
              <a:buNone/>
            </a:pPr>
            <a:r>
              <a:t/>
            </a:r>
            <a:endParaRPr b="1" sz="3100">
              <a:solidFill>
                <a:srgbClr val="F10079"/>
              </a:solidFill>
              <a:latin typeface="Lato"/>
              <a:ea typeface="Lato"/>
              <a:cs typeface="Lato"/>
              <a:sym typeface="Lato"/>
            </a:endParaRPr>
          </a:p>
          <a:p>
            <a:pPr indent="-196850" lvl="1" marL="271462" rtl="0" algn="just">
              <a:lnSpc>
                <a:spcPct val="120000"/>
              </a:lnSpc>
              <a:spcBef>
                <a:spcPts val="0"/>
              </a:spcBef>
              <a:spcAft>
                <a:spcPts val="0"/>
              </a:spcAft>
              <a:buClr>
                <a:srgbClr val="002060"/>
              </a:buClr>
              <a:buSzPts val="3100"/>
              <a:buChar char="•"/>
            </a:pPr>
            <a:r>
              <a:rPr b="1" lang="en-US" sz="3100">
                <a:solidFill>
                  <a:srgbClr val="005180"/>
                </a:solidFill>
                <a:latin typeface="Lato"/>
                <a:ea typeface="Lato"/>
                <a:cs typeface="Lato"/>
                <a:sym typeface="Lato"/>
              </a:rPr>
              <a:t>For example, change policies or regulations, implement a measure, allocate funding, provide support</a:t>
            </a:r>
            <a:r>
              <a:rPr b="1" lang="en-US" sz="3100">
                <a:solidFill>
                  <a:srgbClr val="002060"/>
                </a:solidFill>
                <a:latin typeface="Lato"/>
                <a:ea typeface="Lato"/>
                <a:cs typeface="Lato"/>
                <a:sym typeface="Lato"/>
              </a:rPr>
              <a:t>. </a:t>
            </a:r>
            <a:endParaRPr b="1" sz="4600">
              <a:solidFill>
                <a:srgbClr val="3D3A81"/>
              </a:solidFill>
              <a:latin typeface="Lato"/>
              <a:ea typeface="Lato"/>
              <a:cs typeface="Lato"/>
              <a:sym typeface="Lato"/>
            </a:endParaRPr>
          </a:p>
        </p:txBody>
      </p:sp>
      <p:sp>
        <p:nvSpPr>
          <p:cNvPr id="140" name="Google Shape;140;g2aab6340cd4_0_329"/>
          <p:cNvSpPr/>
          <p:nvPr/>
        </p:nvSpPr>
        <p:spPr>
          <a:xfrm>
            <a:off x="-574300" y="1157915"/>
            <a:ext cx="4797101" cy="7971171"/>
          </a:xfrm>
          <a:custGeom>
            <a:rect b="b" l="l" r="r" t="t"/>
            <a:pathLst>
              <a:path extrusionOk="0" h="7971171" w="4797101">
                <a:moveTo>
                  <a:pt x="0" y="0"/>
                </a:moveTo>
                <a:lnTo>
                  <a:pt x="4797102" y="0"/>
                </a:lnTo>
                <a:lnTo>
                  <a:pt x="4797102" y="7971171"/>
                </a:lnTo>
                <a:lnTo>
                  <a:pt x="0" y="7971171"/>
                </a:lnTo>
                <a:lnTo>
                  <a:pt x="0" y="0"/>
                </a:lnTo>
                <a:close/>
              </a:path>
            </a:pathLst>
          </a:custGeom>
          <a:blipFill rotWithShape="1">
            <a:blip r:embed="rId4">
              <a:alphaModFix/>
            </a:blip>
            <a:stretch>
              <a:fillRect b="-5759" l="-36427" r="-182521" t="-2209"/>
            </a:stretch>
          </a:blipFill>
          <a:ln>
            <a:noFill/>
          </a:ln>
        </p:spPr>
      </p:sp>
      <p:sp>
        <p:nvSpPr>
          <p:cNvPr id="141" name="Google Shape;141;g2aab6340cd4_0_329"/>
          <p:cNvSpPr txBox="1"/>
          <p:nvPr/>
        </p:nvSpPr>
        <p:spPr>
          <a:xfrm>
            <a:off x="4498260" y="887481"/>
            <a:ext cx="12034800" cy="1362300"/>
          </a:xfrm>
          <a:prstGeom prst="rect">
            <a:avLst/>
          </a:prstGeom>
          <a:noFill/>
          <a:ln>
            <a:noFill/>
          </a:ln>
        </p:spPr>
        <p:txBody>
          <a:bodyPr anchorCtr="0" anchor="t" bIns="45700" lIns="91425" spcFirstLastPara="1" rIns="91425" wrap="square" tIns="45700">
            <a:spAutoFit/>
          </a:bodyPr>
          <a:lstStyle/>
          <a:p>
            <a:pPr indent="0" lvl="0" marL="0" rtl="0" algn="ctr">
              <a:lnSpc>
                <a:spcPct val="120000"/>
              </a:lnSpc>
              <a:spcBef>
                <a:spcPts val="0"/>
              </a:spcBef>
              <a:spcAft>
                <a:spcPts val="0"/>
              </a:spcAft>
              <a:buNone/>
            </a:pPr>
            <a:r>
              <a:rPr b="1" lang="en-US" sz="8250">
                <a:solidFill>
                  <a:srgbClr val="313C7F"/>
                </a:solidFill>
                <a:latin typeface="Arimo"/>
                <a:ea typeface="Arimo"/>
                <a:cs typeface="Arimo"/>
                <a:sym typeface="Arimo"/>
              </a:rPr>
              <a:t>Definition</a:t>
            </a:r>
            <a:endParaRPr b="1">
              <a:solidFill>
                <a:srgbClr val="313C7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Google Shape;146;g2aab6340cd4_0_418"/>
          <p:cNvSpPr txBox="1"/>
          <p:nvPr/>
        </p:nvSpPr>
        <p:spPr>
          <a:xfrm>
            <a:off x="4829350" y="4662425"/>
            <a:ext cx="8020200" cy="1751700"/>
          </a:xfrm>
          <a:prstGeom prst="rect">
            <a:avLst/>
          </a:prstGeom>
          <a:noFill/>
          <a:ln>
            <a:noFill/>
          </a:ln>
        </p:spPr>
        <p:txBody>
          <a:bodyPr anchorCtr="0" anchor="ctr" bIns="38100" lIns="38100" spcFirstLastPara="1" rIns="38100" wrap="square" tIns="38100">
            <a:spAutoFit/>
          </a:bodyPr>
          <a:lstStyle/>
          <a:p>
            <a:pPr indent="0" lvl="0" marL="0" rtl="0" algn="just">
              <a:lnSpc>
                <a:spcPct val="120000"/>
              </a:lnSpc>
              <a:spcBef>
                <a:spcPts val="0"/>
              </a:spcBef>
              <a:spcAft>
                <a:spcPts val="0"/>
              </a:spcAft>
              <a:buClr>
                <a:schemeClr val="dk1"/>
              </a:buClr>
              <a:buFont typeface="Arial"/>
              <a:buNone/>
            </a:pPr>
            <a:r>
              <a:rPr b="1" lang="en-US" sz="3200">
                <a:solidFill>
                  <a:srgbClr val="005180"/>
                </a:solidFill>
                <a:latin typeface="Lato"/>
                <a:ea typeface="Lato"/>
                <a:cs typeface="Lato"/>
                <a:sym typeface="Lato"/>
              </a:rPr>
              <a:t>Advocacy can grow from small beginnings.</a:t>
            </a:r>
            <a:endParaRPr b="1" sz="1600">
              <a:solidFill>
                <a:srgbClr val="005180"/>
              </a:solidFill>
            </a:endParaRPr>
          </a:p>
          <a:p>
            <a:pPr indent="0" lvl="0" marL="0" rtl="0" algn="just">
              <a:lnSpc>
                <a:spcPct val="120000"/>
              </a:lnSpc>
              <a:spcBef>
                <a:spcPts val="0"/>
              </a:spcBef>
              <a:spcAft>
                <a:spcPts val="0"/>
              </a:spcAft>
              <a:buClr>
                <a:schemeClr val="dk1"/>
              </a:buClr>
              <a:buFont typeface="Arial"/>
              <a:buNone/>
            </a:pPr>
            <a:r>
              <a:rPr b="1" lang="en-US" sz="3200">
                <a:solidFill>
                  <a:srgbClr val="005180"/>
                </a:solidFill>
                <a:latin typeface="Lato"/>
                <a:ea typeface="Lato"/>
                <a:cs typeface="Lato"/>
                <a:sym typeface="Lato"/>
              </a:rPr>
              <a:t> </a:t>
            </a:r>
            <a:endParaRPr b="1" sz="1600">
              <a:solidFill>
                <a:srgbClr val="005180"/>
              </a:solidFill>
            </a:endParaRPr>
          </a:p>
          <a:p>
            <a:pPr indent="0" lvl="0" marL="0" rtl="0" algn="just">
              <a:lnSpc>
                <a:spcPct val="120000"/>
              </a:lnSpc>
              <a:spcBef>
                <a:spcPts val="0"/>
              </a:spcBef>
              <a:spcAft>
                <a:spcPts val="0"/>
              </a:spcAft>
              <a:buClr>
                <a:schemeClr val="dk1"/>
              </a:buClr>
              <a:buFont typeface="Arial"/>
              <a:buNone/>
            </a:pPr>
            <a:r>
              <a:rPr b="1" lang="en-US" sz="3200">
                <a:solidFill>
                  <a:srgbClr val="005180"/>
                </a:solidFill>
                <a:latin typeface="Lato"/>
                <a:ea typeface="Lato"/>
                <a:cs typeface="Lato"/>
                <a:sym typeface="Lato"/>
              </a:rPr>
              <a:t>Start small but dare to dream big! </a:t>
            </a:r>
            <a:endParaRPr b="1" sz="4199">
              <a:solidFill>
                <a:srgbClr val="005180"/>
              </a:solidFill>
              <a:latin typeface="Lato"/>
              <a:ea typeface="Lato"/>
              <a:cs typeface="Lato"/>
              <a:sym typeface="Lato"/>
            </a:endParaRPr>
          </a:p>
        </p:txBody>
      </p:sp>
      <p:sp>
        <p:nvSpPr>
          <p:cNvPr id="147" name="Google Shape;147;g2aab6340cd4_0_418"/>
          <p:cNvSpPr/>
          <p:nvPr/>
        </p:nvSpPr>
        <p:spPr>
          <a:xfrm flipH="1">
            <a:off x="13549846" y="3060301"/>
            <a:ext cx="3946502" cy="4317464"/>
          </a:xfrm>
          <a:custGeom>
            <a:rect b="b" l="l" r="r" t="t"/>
            <a:pathLst>
              <a:path extrusionOk="0" h="3682272" w="3409505">
                <a:moveTo>
                  <a:pt x="3409505" y="0"/>
                </a:moveTo>
                <a:lnTo>
                  <a:pt x="0" y="0"/>
                </a:lnTo>
                <a:lnTo>
                  <a:pt x="0" y="3682272"/>
                </a:lnTo>
                <a:lnTo>
                  <a:pt x="3409505" y="3682272"/>
                </a:lnTo>
                <a:lnTo>
                  <a:pt x="3409505" y="0"/>
                </a:lnTo>
                <a:close/>
              </a:path>
            </a:pathLst>
          </a:custGeom>
          <a:blipFill rotWithShape="1">
            <a:blip r:embed="rId4">
              <a:alphaModFix/>
            </a:blip>
            <a:stretch>
              <a:fillRect b="-4558" l="0" r="0" t="-4558"/>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g2aab6340cd4_0_500"/>
          <p:cNvSpPr txBox="1"/>
          <p:nvPr/>
        </p:nvSpPr>
        <p:spPr>
          <a:xfrm>
            <a:off x="4037325" y="859550"/>
            <a:ext cx="12287400" cy="6312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b="1" lang="en-US" sz="3600">
                <a:solidFill>
                  <a:srgbClr val="313C7F"/>
                </a:solidFill>
                <a:latin typeface="Arimo"/>
                <a:ea typeface="Arimo"/>
                <a:cs typeface="Arimo"/>
                <a:sym typeface="Arimo"/>
              </a:rPr>
              <a:t>Difference between Awareness Raising and Advocacy</a:t>
            </a:r>
            <a:endParaRPr b="1" sz="3200">
              <a:solidFill>
                <a:srgbClr val="005180"/>
              </a:solidFill>
              <a:latin typeface="Lato"/>
              <a:ea typeface="Lato"/>
              <a:cs typeface="Lato"/>
              <a:sym typeface="Lato"/>
            </a:endParaRPr>
          </a:p>
        </p:txBody>
      </p:sp>
      <p:graphicFrame>
        <p:nvGraphicFramePr>
          <p:cNvPr id="153" name="Google Shape;153;g2aab6340cd4_0_500"/>
          <p:cNvGraphicFramePr/>
          <p:nvPr/>
        </p:nvGraphicFramePr>
        <p:xfrm>
          <a:off x="3345973" y="2113023"/>
          <a:ext cx="3000000" cy="3000000"/>
        </p:xfrm>
        <a:graphic>
          <a:graphicData uri="http://schemas.openxmlformats.org/drawingml/2006/table">
            <a:tbl>
              <a:tblPr>
                <a:noFill/>
                <a:tableStyleId>{5E832940-BD14-42C4-87AE-ECE6BAFC5420}</a:tableStyleId>
              </a:tblPr>
              <a:tblGrid>
                <a:gridCol w="6783650"/>
                <a:gridCol w="7181350"/>
              </a:tblGrid>
              <a:tr h="640800">
                <a:tc>
                  <a:txBody>
                    <a:bodyPr/>
                    <a:lstStyle/>
                    <a:p>
                      <a:pPr indent="0" lvl="0" marL="0" marR="0" rtl="0" algn="ctr">
                        <a:lnSpc>
                          <a:spcPct val="120000"/>
                        </a:lnSpc>
                        <a:spcBef>
                          <a:spcPts val="0"/>
                        </a:spcBef>
                        <a:spcAft>
                          <a:spcPts val="0"/>
                        </a:spcAft>
                        <a:buNone/>
                      </a:pPr>
                      <a:r>
                        <a:rPr lang="en-US" sz="3000" u="none" cap="none" strike="noStrike">
                          <a:solidFill>
                            <a:srgbClr val="002060"/>
                          </a:solidFill>
                          <a:latin typeface="Lato"/>
                          <a:ea typeface="Lato"/>
                          <a:cs typeface="Lato"/>
                          <a:sym typeface="Lato"/>
                        </a:rPr>
                        <a:t>Awareness Raising</a:t>
                      </a:r>
                      <a:endParaRPr sz="1100" u="none" cap="none" strike="noStrike">
                        <a:latin typeface="Lato"/>
                        <a:ea typeface="Lato"/>
                        <a:cs typeface="Lato"/>
                        <a:sym typeface="Lato"/>
                      </a:endParaRPr>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884"/>
                    </a:solidFill>
                  </a:tcPr>
                </a:tc>
                <a:tc>
                  <a:txBody>
                    <a:bodyPr/>
                    <a:lstStyle/>
                    <a:p>
                      <a:pPr indent="0" lvl="0" marL="0" marR="0" rtl="0" algn="ctr">
                        <a:lnSpc>
                          <a:spcPct val="120000"/>
                        </a:lnSpc>
                        <a:spcBef>
                          <a:spcPts val="0"/>
                        </a:spcBef>
                        <a:spcAft>
                          <a:spcPts val="0"/>
                        </a:spcAft>
                        <a:buNone/>
                      </a:pPr>
                      <a:r>
                        <a:rPr lang="en-US" sz="3000" u="none" cap="none" strike="noStrike">
                          <a:solidFill>
                            <a:srgbClr val="002060"/>
                          </a:solidFill>
                          <a:latin typeface="Lato"/>
                          <a:ea typeface="Lato"/>
                          <a:cs typeface="Lato"/>
                          <a:sym typeface="Lato"/>
                        </a:rPr>
                        <a:t>Advocacy</a:t>
                      </a:r>
                      <a:endParaRPr sz="1100" u="none" cap="none" strike="noStrike">
                        <a:latin typeface="Lato"/>
                        <a:ea typeface="Lato"/>
                        <a:cs typeface="Lato"/>
                        <a:sym typeface="Lato"/>
                      </a:endParaRPr>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884"/>
                    </a:solidFill>
                  </a:tcPr>
                </a:tc>
              </a:tr>
              <a:tr h="2547925">
                <a:tc>
                  <a:txBody>
                    <a:bodyPr/>
                    <a:lstStyle/>
                    <a:p>
                      <a:pPr indent="0" lvl="0" marL="0" marR="0" rtl="0" algn="l">
                        <a:lnSpc>
                          <a:spcPct val="120000"/>
                        </a:lnSpc>
                        <a:spcBef>
                          <a:spcPts val="0"/>
                        </a:spcBef>
                        <a:spcAft>
                          <a:spcPts val="0"/>
                        </a:spcAft>
                        <a:buNone/>
                      </a:pPr>
                      <a:r>
                        <a:rPr lang="en-US" sz="3000" u="none" cap="none" strike="noStrike">
                          <a:solidFill>
                            <a:srgbClr val="002060"/>
                          </a:solidFill>
                          <a:latin typeface="Lato"/>
                          <a:ea typeface="Lato"/>
                          <a:cs typeface="Lato"/>
                          <a:sym typeface="Lato"/>
                        </a:rPr>
                        <a:t>Awareness raising is aimed at changing knowledge and behaviour at the individual level. </a:t>
                      </a:r>
                      <a:endParaRPr sz="1100" u="none" cap="none" strike="noStrike">
                        <a:latin typeface="Lato"/>
                        <a:ea typeface="Lato"/>
                        <a:cs typeface="Lato"/>
                        <a:sym typeface="Lato"/>
                      </a:endParaRPr>
                    </a:p>
                    <a:p>
                      <a:pPr indent="0" lvl="0" marL="0" marR="0" rtl="0" algn="ctr">
                        <a:lnSpc>
                          <a:spcPct val="327272"/>
                        </a:lnSpc>
                        <a:spcBef>
                          <a:spcPts val="0"/>
                        </a:spcBef>
                        <a:spcAft>
                          <a:spcPts val="0"/>
                        </a:spcAft>
                        <a:buNone/>
                      </a:pPr>
                      <a:r>
                        <a:t/>
                      </a:r>
                      <a:endParaRPr sz="1100" u="none" cap="none" strike="noStrike">
                        <a:latin typeface="Lato"/>
                        <a:ea typeface="Lato"/>
                        <a:cs typeface="Lato"/>
                        <a:sym typeface="Lato"/>
                      </a:endParaRPr>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884"/>
                    </a:solidFill>
                  </a:tcPr>
                </a:tc>
                <a:tc>
                  <a:txBody>
                    <a:bodyPr/>
                    <a:lstStyle/>
                    <a:p>
                      <a:pPr indent="0" lvl="0" marL="0" marR="0" rtl="0" algn="l">
                        <a:lnSpc>
                          <a:spcPct val="120000"/>
                        </a:lnSpc>
                        <a:spcBef>
                          <a:spcPts val="0"/>
                        </a:spcBef>
                        <a:spcAft>
                          <a:spcPts val="0"/>
                        </a:spcAft>
                        <a:buNone/>
                      </a:pPr>
                      <a:r>
                        <a:rPr lang="en-US" sz="3000" u="none" cap="none" strike="noStrike">
                          <a:solidFill>
                            <a:srgbClr val="002060"/>
                          </a:solidFill>
                          <a:latin typeface="Lato"/>
                          <a:ea typeface="Lato"/>
                          <a:cs typeface="Lato"/>
                          <a:sym typeface="Lato"/>
                        </a:rPr>
                        <a:t>Advocacy is aimed at mobilising collective action, promoting policy, practice or legislative change. </a:t>
                      </a:r>
                      <a:endParaRPr sz="1100" u="none" cap="none" strike="noStrike">
                        <a:latin typeface="Lato"/>
                        <a:ea typeface="Lato"/>
                        <a:cs typeface="Lato"/>
                        <a:sym typeface="Lato"/>
                      </a:endParaRPr>
                    </a:p>
                    <a:p>
                      <a:pPr indent="0" lvl="0" marL="0" marR="0" rtl="0" algn="ctr">
                        <a:lnSpc>
                          <a:spcPct val="327272"/>
                        </a:lnSpc>
                        <a:spcBef>
                          <a:spcPts val="0"/>
                        </a:spcBef>
                        <a:spcAft>
                          <a:spcPts val="0"/>
                        </a:spcAft>
                        <a:buNone/>
                      </a:pPr>
                      <a:r>
                        <a:t/>
                      </a:r>
                      <a:endParaRPr sz="1100" u="none" cap="none" strike="noStrike">
                        <a:latin typeface="Lato"/>
                        <a:ea typeface="Lato"/>
                        <a:cs typeface="Lato"/>
                        <a:sym typeface="Lato"/>
                      </a:endParaRPr>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884"/>
                    </a:solidFill>
                  </a:tcPr>
                </a:tc>
              </a:tr>
              <a:tr h="2547925">
                <a:tc>
                  <a:txBody>
                    <a:bodyPr/>
                    <a:lstStyle/>
                    <a:p>
                      <a:pPr indent="0" lvl="0" marL="0" marR="0" rtl="0" algn="ctr">
                        <a:lnSpc>
                          <a:spcPct val="120000"/>
                        </a:lnSpc>
                        <a:spcBef>
                          <a:spcPts val="0"/>
                        </a:spcBef>
                        <a:spcAft>
                          <a:spcPts val="0"/>
                        </a:spcAft>
                        <a:buNone/>
                      </a:pPr>
                      <a:r>
                        <a:rPr lang="en-US" sz="3000" u="none" cap="none" strike="noStrike">
                          <a:solidFill>
                            <a:srgbClr val="002060"/>
                          </a:solidFill>
                          <a:latin typeface="Lato"/>
                          <a:ea typeface="Lato"/>
                          <a:cs typeface="Lato"/>
                          <a:sym typeface="Lato"/>
                        </a:rPr>
                        <a:t>It is not necessarily targeted at those in positions of power.</a:t>
                      </a:r>
                      <a:endParaRPr sz="1100" u="none" cap="none" strike="noStrike">
                        <a:latin typeface="Lato"/>
                        <a:ea typeface="Lato"/>
                        <a:cs typeface="Lato"/>
                        <a:sym typeface="Lato"/>
                      </a:endParaRPr>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884"/>
                    </a:solidFill>
                  </a:tcPr>
                </a:tc>
                <a:tc>
                  <a:txBody>
                    <a:bodyPr/>
                    <a:lstStyle/>
                    <a:p>
                      <a:pPr indent="0" lvl="0" marL="0" marR="0" rtl="0" algn="l">
                        <a:lnSpc>
                          <a:spcPct val="120000"/>
                        </a:lnSpc>
                        <a:spcBef>
                          <a:spcPts val="0"/>
                        </a:spcBef>
                        <a:spcAft>
                          <a:spcPts val="0"/>
                        </a:spcAft>
                        <a:buNone/>
                      </a:pPr>
                      <a:r>
                        <a:rPr lang="en-US" sz="3000" u="none" cap="none" strike="noStrike">
                          <a:solidFill>
                            <a:srgbClr val="002060"/>
                          </a:solidFill>
                          <a:latin typeface="Lato"/>
                          <a:ea typeface="Lato"/>
                          <a:cs typeface="Lato"/>
                          <a:sym typeface="Lato"/>
                        </a:rPr>
                        <a:t>It is always targeted at those in positions of power, for example Member of Parliament, school headteacher, city mayor, etc. </a:t>
                      </a:r>
                      <a:endParaRPr sz="1100" u="none" cap="none" strike="noStrike">
                        <a:latin typeface="Lato"/>
                        <a:ea typeface="Lato"/>
                        <a:cs typeface="Lato"/>
                        <a:sym typeface="Lato"/>
                      </a:endParaRPr>
                    </a:p>
                    <a:p>
                      <a:pPr indent="0" lvl="0" marL="0" marR="0" rtl="0" algn="ctr">
                        <a:lnSpc>
                          <a:spcPct val="327272"/>
                        </a:lnSpc>
                        <a:spcBef>
                          <a:spcPts val="0"/>
                        </a:spcBef>
                        <a:spcAft>
                          <a:spcPts val="0"/>
                        </a:spcAft>
                        <a:buNone/>
                      </a:pPr>
                      <a:r>
                        <a:t/>
                      </a:r>
                      <a:endParaRPr sz="1100" u="none" cap="none" strike="noStrike">
                        <a:latin typeface="Lato"/>
                        <a:ea typeface="Lato"/>
                        <a:cs typeface="Lato"/>
                        <a:sym typeface="Lato"/>
                      </a:endParaRPr>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884"/>
                    </a:solidFill>
                  </a:tcPr>
                </a:tc>
              </a:tr>
            </a:tbl>
          </a:graphicData>
        </a:graphic>
      </p:graphicFrame>
      <p:sp>
        <p:nvSpPr>
          <p:cNvPr id="154" name="Google Shape;154;g2aab6340cd4_0_500"/>
          <p:cNvSpPr txBox="1"/>
          <p:nvPr/>
        </p:nvSpPr>
        <p:spPr>
          <a:xfrm>
            <a:off x="3345975" y="7983425"/>
            <a:ext cx="13965000" cy="12006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n-US" sz="3000">
                <a:solidFill>
                  <a:srgbClr val="002060"/>
                </a:solidFill>
                <a:latin typeface="Lato"/>
                <a:ea typeface="Lato"/>
                <a:cs typeface="Lato"/>
                <a:sym typeface="Lato"/>
              </a:rPr>
              <a:t>Awareness raising may be an important part of your advocacy initiative, but it is not an advocacy activity on its own. </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