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0287000" cx="18288000"/>
  <p:notesSz cx="6858000" cy="9144000"/>
  <p:embeddedFontLs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j5dD/BTo8soKmpYocaVeOaJbnp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b684ef439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ab684ef43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b684ef439_0_2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2ab684ef439_0_2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b684ef439_0_3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2ab684ef439_0_3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98" name="Google Shape;298;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99" name="Google Shape;299;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2" name="Google Shape;302;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074849507_0_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17" name="Google Shape;317;g26074849507_0_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18" name="Google Shape;318;g26074849507_0_28: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6074849507_0_2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26074849507_0_28: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21" name="Google Shape;321;g26074849507_0_2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ab684ef439_0_3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ab684ef439_0_3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b684ef439_0_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ab684ef439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ab684ef439_0_3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2ab684ef439_0_3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ab684ef439_0_3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2ab684ef439_0_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ab684ef439_0_3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2ab684ef439_0_3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6074849507_0_5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26074849507_0_5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ab684ef439_0_3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2ab684ef439_0_3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ab684ef439_0_4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g2ab684ef439_0_4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ab684ef439_0_1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ab684ef439_0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b684ef439_0_2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ab684ef439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b684ef439_0_2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ab684ef439_0_2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28" name="Google Shape;228;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29" name="Google Shape;229;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2" name="Google Shape;232;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84" name="Shape 84"/>
        <p:cNvGrpSpPr/>
        <p:nvPr/>
      </p:nvGrpSpPr>
      <p:grpSpPr>
        <a:xfrm>
          <a:off x="0" y="0"/>
          <a:ext cx="0" cy="0"/>
          <a:chOff x="0" y="0"/>
          <a:chExt cx="0" cy="0"/>
        </a:xfrm>
      </p:grpSpPr>
      <p:sp>
        <p:nvSpPr>
          <p:cNvPr id="85" name="Google Shape;85;g2ab684ef439_0_80"/>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g2ab684ef439_0_44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ab684ef439_0_4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ab684ef439_0_4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2ab684ef439_0_44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ab684ef439_0_4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9" name="Google Shape;99;g2ab684ef439_0_44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ab684ef439_0_4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ab684ef439_0_4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g2ab684ef439_0_4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ab684ef439_0_45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5" name="Google Shape;105;g2ab684ef439_0_45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ab684ef439_0_4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ab684ef439_0_4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g2ab684ef439_0_45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ab684ef439_0_45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11" name="Google Shape;111;g2ab684ef439_0_45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2ab684ef439_0_45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ab684ef439_0_45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g2ab684ef439_0_4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g2ab684ef439_0_463"/>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7" name="Google Shape;117;g2ab684ef439_0_463"/>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8" name="Google Shape;118;g2ab684ef439_0_46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2ab684ef439_0_46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2ab684ef439_0_46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g2ab684ef439_0_4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g2ab684ef439_0_47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4" name="Google Shape;124;g2ab684ef439_0_47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5" name="Google Shape;125;g2ab684ef439_0_47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6" name="Google Shape;126;g2ab684ef439_0_47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7" name="Google Shape;127;g2ab684ef439_0_47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ab684ef439_0_47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2ab684ef439_0_47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ab684ef439_0_4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g2ab684ef439_0_47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2ab684ef439_0_47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ab684ef439_0_47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g2ab684ef439_0_484"/>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g2ab684ef439_0_484"/>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8" name="Google Shape;138;g2ab684ef439_0_484"/>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9" name="Google Shape;139;g2ab684ef439_0_48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g2ab684ef439_0_48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ab684ef439_0_48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2ab684ef439_0_491"/>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g2ab684ef439_0_491"/>
          <p:cNvSpPr/>
          <p:nvPr>
            <p:ph idx="2" type="pic"/>
          </p:nvPr>
        </p:nvSpPr>
        <p:spPr>
          <a:xfrm>
            <a:off x="1792288" y="612775"/>
            <a:ext cx="5486400" cy="4114800"/>
          </a:xfrm>
          <a:prstGeom prst="rect">
            <a:avLst/>
          </a:prstGeom>
          <a:noFill/>
          <a:ln>
            <a:noFill/>
          </a:ln>
        </p:spPr>
      </p:sp>
      <p:sp>
        <p:nvSpPr>
          <p:cNvPr id="145" name="Google Shape;145;g2ab684ef439_0_491"/>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6" name="Google Shape;146;g2ab684ef439_0_49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ab684ef439_0_49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ab684ef439_0_49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g2ab684ef439_0_4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ab684ef439_0_498"/>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2" name="Google Shape;152;g2ab684ef439_0_49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ab684ef439_0_49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ab684ef439_0_49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g2ab684ef439_0_50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g2ab684ef439_0_50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8" name="Google Shape;158;g2ab684ef439_0_50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g2ab684ef439_0_50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g2ab684ef439_0_50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161" name="Shape 161"/>
        <p:cNvGrpSpPr/>
        <p:nvPr/>
      </p:nvGrpSpPr>
      <p:grpSpPr>
        <a:xfrm>
          <a:off x="0" y="0"/>
          <a:ext cx="0" cy="0"/>
          <a:chOff x="0" y="0"/>
          <a:chExt cx="0" cy="0"/>
        </a:xfrm>
      </p:grpSpPr>
      <p:sp>
        <p:nvSpPr>
          <p:cNvPr id="162" name="Google Shape;162;g2ab684ef439_0_510"/>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1792288" y="612775"/>
            <a:ext cx="5486400" cy="4114800"/>
          </a:xfrm>
          <a:prstGeom prst="rect">
            <a:avLst/>
          </a:prstGeom>
          <a:noFill/>
          <a:ln>
            <a:noFill/>
          </a:ln>
        </p:spPr>
      </p:sp>
      <p:sp>
        <p:nvSpPr>
          <p:cNvPr id="68" name="Google Shape;68;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g2ab684ef439_0_4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 name="Google Shape;88;g2ab684ef439_0_4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g2ab684ef439_0_4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g2ab684ef439_0_4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g2ab684ef439_0_4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hyperlink" Target="https://miro.com/welcomeonboard/bEpFdUcwd25WR01aZllCdGN3Y3hKMVl1TTlJRlh1alc2UWF5SElaeHRySEtneE9HaFliYXJ6dEVtZjdpcWhUeXwzMDc0NDU3MzUwNDM2MzQ5Mjc4fDI=?share_link_id=587552589905" TargetMode="External"/><Relationship Id="rId6" Type="http://schemas.openxmlformats.org/officeDocument/2006/relationships/hyperlink" Target="https://docs.google.com/document/d/1xev_11kSmHwYS73FbSWgUilTs7W7YpzSOVS6tdY99uk/edit?usp=sharing" TargetMode="External"/><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hyperlink" Target="https://miro.com/app/board/uXjVNdO8tic=/?moveToWidget=3458764566088597798&amp;cot=14" TargetMode="External"/><Relationship Id="rId5" Type="http://schemas.openxmlformats.org/officeDocument/2006/relationships/hyperlink" Target="https://docs.google.com/document/d/1xev_11kSmHwYS73FbSWgUilTs7W7YpzSOVS6tdY99uk/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hyperlink" Target="https://miro.com/app/board/uXjVMOOgtVo=/?moveToWidget=3458764560147774103&amp;cot=10" TargetMode="External"/><Relationship Id="rId5" Type="http://schemas.openxmlformats.org/officeDocument/2006/relationships/hyperlink" Target="https://docs.google.com/document/d/1OiVnhHE5kCx4A8ardDu_6HMZgLviLd-Tyn5mIb356eY/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hyperlink" Target="https://docs.google.com/document/d/1QdjnUn4Rgdk1zrpOYJ5AYpY7kbzrp-8WRli0GeKJrbM/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hyperlink" Target="http://www.wagggs.org" TargetMode="External"/><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hyperlink" Target="https://docs.google.com/document/d/1J8_2hT1ZTsHsPW1OEcQ00d7LN3QCTN5K_D8xwafM5SQ/edit?usp=sharing" TargetMode="External"/><Relationship Id="rId5" Type="http://schemas.openxmlformats.org/officeDocument/2006/relationships/hyperlink" Target="https://docs.google.com/document/d/1J8_2hT1ZTsHsPW1OEcQ00d7LN3QCTN5K_D8xwafM5SQ/edit?usp=sharing" TargetMode="External"/><Relationship Id="rId6" Type="http://schemas.openxmlformats.org/officeDocument/2006/relationships/hyperlink" Target="https://docs.google.com/document/d/1J8_2hT1ZTsHsPW1OEcQ00d7LN3QCTN5K_D8xwafM5SQ/edit?usp=sharing" TargetMode="External"/><Relationship Id="rId7" Type="http://schemas.openxmlformats.org/officeDocument/2006/relationships/hyperlink" Target="https://docs.google.com/document/d/1J8_2hT1ZTsHsPW1OEcQ00d7LN3QCTN5K_D8xwafM5SQ/edit?usp=sharing" TargetMode="External"/><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g2ab684ef439_0_298"/>
          <p:cNvSpPr txBox="1"/>
          <p:nvPr/>
        </p:nvSpPr>
        <p:spPr>
          <a:xfrm>
            <a:off x="4127125" y="1951200"/>
            <a:ext cx="10618800" cy="1000500"/>
          </a:xfrm>
          <a:prstGeom prst="rect">
            <a:avLst/>
          </a:prstGeom>
          <a:noFill/>
          <a:ln cap="flat" cmpd="sng" w="9525">
            <a:solidFill>
              <a:srgbClr val="0A1C53"/>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6000">
                <a:solidFill>
                  <a:srgbClr val="0B5394"/>
                </a:solidFill>
              </a:rPr>
              <a:t>Activity Time</a:t>
            </a:r>
            <a:endParaRPr b="1" sz="6150">
              <a:solidFill>
                <a:srgbClr val="0B5394"/>
              </a:solidFill>
              <a:latin typeface="Lato"/>
              <a:ea typeface="Lato"/>
              <a:cs typeface="Lato"/>
              <a:sym typeface="Lato"/>
            </a:endParaRPr>
          </a:p>
        </p:txBody>
      </p:sp>
      <p:pic>
        <p:nvPicPr>
          <p:cNvPr descr="IMG_1213.PNG" id="279" name="Google Shape;279;g2ab684ef439_0_298"/>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80" name="Google Shape;280;g2ab684ef439_0_298"/>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81" name="Google Shape;281;g2ab684ef439_0_298"/>
          <p:cNvSpPr txBox="1"/>
          <p:nvPr/>
        </p:nvSpPr>
        <p:spPr>
          <a:xfrm>
            <a:off x="3723975" y="4247875"/>
            <a:ext cx="13587000" cy="1881000"/>
          </a:xfrm>
          <a:prstGeom prst="rect">
            <a:avLst/>
          </a:prstGeom>
          <a:solidFill>
            <a:srgbClr val="0FBBC9"/>
          </a:solid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Font typeface="Arial"/>
              <a:buNone/>
            </a:pPr>
            <a:r>
              <a:rPr lang="en-US" sz="4050" u="sng">
                <a:solidFill>
                  <a:schemeClr val="hlink"/>
                </a:solidFill>
                <a:latin typeface="Lato"/>
                <a:ea typeface="Lato"/>
                <a:cs typeface="Lato"/>
                <a:sym typeface="Lato"/>
                <a:hlinkClick r:id="rId5"/>
              </a:rPr>
              <a:t>Miro</a:t>
            </a:r>
            <a:endParaRPr>
              <a:solidFill>
                <a:schemeClr val="dk1"/>
              </a:solidFill>
            </a:endParaRPr>
          </a:p>
          <a:p>
            <a:pPr indent="0" lvl="0" marL="0" rtl="0" algn="ctr">
              <a:lnSpc>
                <a:spcPct val="120000"/>
              </a:lnSpc>
              <a:spcBef>
                <a:spcPts val="0"/>
              </a:spcBef>
              <a:spcAft>
                <a:spcPts val="0"/>
              </a:spcAft>
              <a:buClr>
                <a:schemeClr val="dk1"/>
              </a:buClr>
              <a:buFont typeface="Arial"/>
              <a:buNone/>
            </a:pPr>
            <a:r>
              <a:rPr lang="en-US" sz="4050" u="sng">
                <a:solidFill>
                  <a:schemeClr val="hlink"/>
                </a:solidFill>
                <a:latin typeface="Lato"/>
                <a:ea typeface="Lato"/>
                <a:cs typeface="Lato"/>
                <a:sym typeface="Lato"/>
                <a:hlinkClick r:id="rId6"/>
              </a:rPr>
              <a:t>Google Docs</a:t>
            </a:r>
            <a:endParaRPr>
              <a:solidFill>
                <a:schemeClr val="dk1"/>
              </a:solidFill>
            </a:endParaRPr>
          </a:p>
          <a:p>
            <a:pPr indent="0" lvl="0" marL="0" rtl="0" algn="ctr">
              <a:lnSpc>
                <a:spcPct val="120000"/>
              </a:lnSpc>
              <a:spcBef>
                <a:spcPts val="0"/>
              </a:spcBef>
              <a:spcAft>
                <a:spcPts val="0"/>
              </a:spcAft>
              <a:buNone/>
            </a:pPr>
            <a:r>
              <a:t/>
            </a:r>
            <a:endParaRPr sz="1300">
              <a:solidFill>
                <a:srgbClr val="002060"/>
              </a:solidFill>
              <a:latin typeface="Calibri"/>
              <a:ea typeface="Calibri"/>
              <a:cs typeface="Calibri"/>
              <a:sym typeface="Calibri"/>
            </a:endParaRPr>
          </a:p>
        </p:txBody>
      </p:sp>
      <p:sp>
        <p:nvSpPr>
          <p:cNvPr id="282" name="Google Shape;282;g2ab684ef439_0_298"/>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7">
              <a:alphaModFix/>
            </a:blip>
            <a:stretch>
              <a:fillRect b="-29338" l="-145793" r="-14677" t="-14449"/>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B6B7"/>
        </a:solidFill>
      </p:bgPr>
    </p:bg>
    <p:spTree>
      <p:nvGrpSpPr>
        <p:cNvPr id="286" name="Shape 286"/>
        <p:cNvGrpSpPr/>
        <p:nvPr/>
      </p:nvGrpSpPr>
      <p:grpSpPr>
        <a:xfrm>
          <a:off x="0" y="0"/>
          <a:ext cx="0" cy="0"/>
          <a:chOff x="0" y="0"/>
          <a:chExt cx="0" cy="0"/>
        </a:xfrm>
      </p:grpSpPr>
      <p:sp>
        <p:nvSpPr>
          <p:cNvPr id="287" name="Google Shape;287;p11"/>
          <p:cNvSpPr/>
          <p:nvPr/>
        </p:nvSpPr>
        <p:spPr>
          <a:xfrm>
            <a:off x="204375" y="3115601"/>
            <a:ext cx="13437327" cy="6512382"/>
          </a:xfrm>
          <a:custGeom>
            <a:rect b="b" l="l" r="r" t="t"/>
            <a:pathLst>
              <a:path extrusionOk="0" h="1318296" w="2625760">
                <a:moveTo>
                  <a:pt x="2501300" y="1318295"/>
                </a:moveTo>
                <a:lnTo>
                  <a:pt x="124460" y="1318295"/>
                </a:lnTo>
                <a:cubicBezTo>
                  <a:pt x="55880" y="1318295"/>
                  <a:pt x="0" y="1262415"/>
                  <a:pt x="0" y="1193835"/>
                </a:cubicBezTo>
                <a:lnTo>
                  <a:pt x="0" y="124460"/>
                </a:lnTo>
                <a:cubicBezTo>
                  <a:pt x="0" y="55880"/>
                  <a:pt x="55880" y="0"/>
                  <a:pt x="124460" y="0"/>
                </a:cubicBezTo>
                <a:lnTo>
                  <a:pt x="2501300" y="0"/>
                </a:lnTo>
                <a:cubicBezTo>
                  <a:pt x="2569880" y="0"/>
                  <a:pt x="2625760" y="55880"/>
                  <a:pt x="2625760" y="124460"/>
                </a:cubicBezTo>
                <a:lnTo>
                  <a:pt x="2625760" y="1193836"/>
                </a:lnTo>
                <a:cubicBezTo>
                  <a:pt x="2625760" y="1262415"/>
                  <a:pt x="2569880" y="1318296"/>
                  <a:pt x="2501300" y="1318296"/>
                </a:cubicBezTo>
                <a:close/>
              </a:path>
            </a:pathLst>
          </a:custGeom>
          <a:solidFill>
            <a:srgbClr val="FFE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txBox="1"/>
          <p:nvPr/>
        </p:nvSpPr>
        <p:spPr>
          <a:xfrm>
            <a:off x="940200" y="3744775"/>
            <a:ext cx="12322500" cy="7680000"/>
          </a:xfrm>
          <a:prstGeom prst="rect">
            <a:avLst/>
          </a:prstGeom>
          <a:noFill/>
          <a:ln>
            <a:noFill/>
          </a:ln>
        </p:spPr>
        <p:txBody>
          <a:bodyPr anchorCtr="0" anchor="t" bIns="0" lIns="0" spcFirstLastPara="1" rIns="0" wrap="square" tIns="0">
            <a:spAutoFit/>
          </a:bodyPr>
          <a:lstStyle/>
          <a:p>
            <a:pPr indent="0" lvl="0" marL="0" marR="0" rtl="0" algn="l">
              <a:lnSpc>
                <a:spcPct val="327222"/>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40004"/>
              </a:lnSpc>
              <a:spcBef>
                <a:spcPts val="0"/>
              </a:spcBef>
              <a:spcAft>
                <a:spcPts val="0"/>
              </a:spcAft>
              <a:buNone/>
            </a:pPr>
            <a:r>
              <a:rPr b="1" lang="en-US" sz="4007">
                <a:solidFill>
                  <a:srgbClr val="383570"/>
                </a:solidFill>
                <a:latin typeface="Lato"/>
                <a:ea typeface="Lato"/>
                <a:cs typeface="Lato"/>
                <a:sym typeface="Lato"/>
              </a:rPr>
              <a:t>The problem that I have identified ………….......................................................................................</a:t>
            </a:r>
            <a:endParaRPr sz="1200"/>
          </a:p>
          <a:p>
            <a:pPr indent="0" lvl="0" marL="0" marR="0" rtl="0" algn="l">
              <a:lnSpc>
                <a:spcPct val="140004"/>
              </a:lnSpc>
              <a:spcBef>
                <a:spcPts val="0"/>
              </a:spcBef>
              <a:spcAft>
                <a:spcPts val="0"/>
              </a:spcAft>
              <a:buNone/>
            </a:pPr>
            <a:r>
              <a:rPr b="1" lang="en-US" sz="4007">
                <a:solidFill>
                  <a:srgbClr val="383570"/>
                </a:solidFill>
                <a:latin typeface="Lato"/>
                <a:ea typeface="Lato"/>
                <a:cs typeface="Lato"/>
                <a:sym typeface="Lato"/>
              </a:rPr>
              <a:t>This exists due to ………………………………………..…………..</a:t>
            </a:r>
            <a:endParaRPr sz="1200"/>
          </a:p>
          <a:p>
            <a:pPr indent="0" lvl="0" marL="0" marR="0" rtl="0" algn="l">
              <a:lnSpc>
                <a:spcPct val="140004"/>
              </a:lnSpc>
              <a:spcBef>
                <a:spcPts val="0"/>
              </a:spcBef>
              <a:spcAft>
                <a:spcPts val="0"/>
              </a:spcAft>
              <a:buNone/>
            </a:pPr>
            <a:r>
              <a:rPr b="1" lang="en-US" sz="4007">
                <a:solidFill>
                  <a:srgbClr val="383570"/>
                </a:solidFill>
                <a:latin typeface="Lato"/>
                <a:ea typeface="Lato"/>
                <a:cs typeface="Lato"/>
                <a:sym typeface="Lato"/>
              </a:rPr>
              <a:t>As a result, ...............................................................................</a:t>
            </a:r>
            <a:endParaRPr sz="1200"/>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a:p>
            <a:pPr indent="0" lvl="0" marL="0" marR="0" rtl="0" algn="l">
              <a:lnSpc>
                <a:spcPct val="61611"/>
              </a:lnSpc>
              <a:spcBef>
                <a:spcPts val="0"/>
              </a:spcBef>
              <a:spcAft>
                <a:spcPts val="0"/>
              </a:spcAft>
              <a:buNone/>
            </a:pPr>
            <a:r>
              <a:t/>
            </a:r>
            <a:endParaRPr b="1" sz="4007">
              <a:solidFill>
                <a:srgbClr val="383570"/>
              </a:solidFill>
              <a:latin typeface="Lato"/>
              <a:ea typeface="Lato"/>
              <a:cs typeface="Lato"/>
              <a:sym typeface="Lato"/>
            </a:endParaRPr>
          </a:p>
        </p:txBody>
      </p:sp>
      <p:sp>
        <p:nvSpPr>
          <p:cNvPr id="289" name="Google Shape;289;p11"/>
          <p:cNvSpPr/>
          <p:nvPr/>
        </p:nvSpPr>
        <p:spPr>
          <a:xfrm>
            <a:off x="13643662" y="4828916"/>
            <a:ext cx="5458084" cy="5458084"/>
          </a:xfrm>
          <a:custGeom>
            <a:rect b="b" l="l" r="r" t="t"/>
            <a:pathLst>
              <a:path extrusionOk="0" h="5458084" w="5458084">
                <a:moveTo>
                  <a:pt x="0" y="0"/>
                </a:moveTo>
                <a:lnTo>
                  <a:pt x="5458084" y="0"/>
                </a:lnTo>
                <a:lnTo>
                  <a:pt x="5458084" y="5458084"/>
                </a:lnTo>
                <a:lnTo>
                  <a:pt x="0" y="5458084"/>
                </a:lnTo>
                <a:lnTo>
                  <a:pt x="0" y="0"/>
                </a:lnTo>
                <a:close/>
              </a:path>
            </a:pathLst>
          </a:custGeom>
          <a:blipFill rotWithShape="1">
            <a:blip r:embed="rId3">
              <a:alphaModFix/>
            </a:blip>
            <a:stretch>
              <a:fillRect b="0" l="0" r="0" t="0"/>
            </a:stretch>
          </a:blipFill>
          <a:ln>
            <a:noFill/>
          </a:ln>
        </p:spPr>
      </p:sp>
      <p:sp>
        <p:nvSpPr>
          <p:cNvPr id="290" name="Google Shape;290;p11"/>
          <p:cNvSpPr txBox="1"/>
          <p:nvPr/>
        </p:nvSpPr>
        <p:spPr>
          <a:xfrm>
            <a:off x="8412761" y="321328"/>
            <a:ext cx="9620747" cy="2126603"/>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lang="en-US" sz="6096">
                <a:solidFill>
                  <a:srgbClr val="FFEB00"/>
                </a:solidFill>
                <a:latin typeface="Arial"/>
                <a:ea typeface="Arial"/>
                <a:cs typeface="Arial"/>
                <a:sym typeface="Arial"/>
              </a:rPr>
              <a:t>Write your problem statement </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g2ab684ef439_0_306"/>
          <p:cNvSpPr txBox="1"/>
          <p:nvPr/>
        </p:nvSpPr>
        <p:spPr>
          <a:xfrm>
            <a:off x="8489701" y="2845205"/>
            <a:ext cx="9798300" cy="38451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134F5C"/>
                </a:solidFill>
              </a:rPr>
              <a:t>Step 3: </a:t>
            </a:r>
            <a:endParaRPr b="1">
              <a:solidFill>
                <a:srgbClr val="134F5C"/>
              </a:solidFill>
            </a:endParaRPr>
          </a:p>
          <a:p>
            <a:pPr indent="0" lvl="0" marL="0" rtl="0" algn="ctr">
              <a:lnSpc>
                <a:spcPct val="120000"/>
              </a:lnSpc>
              <a:spcBef>
                <a:spcPts val="0"/>
              </a:spcBef>
              <a:spcAft>
                <a:spcPts val="0"/>
              </a:spcAft>
              <a:buClr>
                <a:schemeClr val="dk1"/>
              </a:buClr>
              <a:buFont typeface="Arial"/>
              <a:buNone/>
            </a:pPr>
            <a:r>
              <a:rPr b="1" lang="en-US" sz="7200">
                <a:solidFill>
                  <a:srgbClr val="134F5C"/>
                </a:solidFill>
              </a:rPr>
              <a:t>Identify Advocacy Action</a:t>
            </a:r>
            <a:endParaRPr b="1" sz="7200">
              <a:solidFill>
                <a:srgbClr val="134F5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05" name="Google Shape;305;p13"/>
          <p:cNvSpPr txBox="1"/>
          <p:nvPr/>
        </p:nvSpPr>
        <p:spPr>
          <a:xfrm>
            <a:off x="4126771" y="923569"/>
            <a:ext cx="124371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6000">
                <a:solidFill>
                  <a:srgbClr val="002060"/>
                </a:solidFill>
              </a:rPr>
              <a:t>Solution Tree</a:t>
            </a:r>
            <a:endParaRPr b="1"/>
          </a:p>
        </p:txBody>
      </p:sp>
      <p:grpSp>
        <p:nvGrpSpPr>
          <p:cNvPr id="306" name="Google Shape;306;p13"/>
          <p:cNvGrpSpPr/>
          <p:nvPr/>
        </p:nvGrpSpPr>
        <p:grpSpPr>
          <a:xfrm>
            <a:off x="5127232" y="4882750"/>
            <a:ext cx="11816775" cy="2482980"/>
            <a:chOff x="-33" y="717731"/>
            <a:chExt cx="15755700" cy="3310640"/>
          </a:xfrm>
        </p:grpSpPr>
        <p:sp>
          <p:nvSpPr>
            <p:cNvPr id="307" name="Google Shape;307;p13"/>
            <p:cNvSpPr/>
            <p:nvPr/>
          </p:nvSpPr>
          <p:spPr>
            <a:xfrm>
              <a:off x="6357" y="717731"/>
              <a:ext cx="15742920" cy="3310640"/>
            </a:xfrm>
            <a:custGeom>
              <a:rect b="b" l="l" r="r" t="t"/>
              <a:pathLst>
                <a:path extrusionOk="0" h="2811584" w="15742920">
                  <a:moveTo>
                    <a:pt x="0" y="0"/>
                  </a:moveTo>
                  <a:lnTo>
                    <a:pt x="15742920" y="0"/>
                  </a:lnTo>
                  <a:lnTo>
                    <a:pt x="15742920" y="2811584"/>
                  </a:lnTo>
                  <a:lnTo>
                    <a:pt x="0" y="2811584"/>
                  </a:lnTo>
                  <a:close/>
                </a:path>
              </a:pathLst>
            </a:custGeom>
            <a:solidFill>
              <a:srgbClr val="66C7FF"/>
            </a:solidFill>
            <a:ln>
              <a:noFill/>
            </a:ln>
          </p:spPr>
        </p:sp>
        <p:sp>
          <p:nvSpPr>
            <p:cNvPr id="308" name="Google Shape;308;p13"/>
            <p:cNvSpPr txBox="1"/>
            <p:nvPr/>
          </p:nvSpPr>
          <p:spPr>
            <a:xfrm>
              <a:off x="-33" y="1026575"/>
              <a:ext cx="15755700" cy="2834700"/>
            </a:xfrm>
            <a:prstGeom prst="rect">
              <a:avLst/>
            </a:prstGeom>
            <a:noFill/>
            <a:ln>
              <a:noFill/>
            </a:ln>
          </p:spPr>
          <p:txBody>
            <a:bodyPr anchorCtr="0" anchor="ctr" bIns="50800" lIns="50800" spcFirstLastPara="1" rIns="50800" wrap="square" tIns="50800">
              <a:noAutofit/>
            </a:bodyPr>
            <a:lstStyle/>
            <a:p>
              <a:pPr indent="0" lvl="0" marL="0" marR="0" rtl="0" algn="just">
                <a:lnSpc>
                  <a:spcPct val="120000"/>
                </a:lnSpc>
                <a:spcBef>
                  <a:spcPts val="0"/>
                </a:spcBef>
                <a:spcAft>
                  <a:spcPts val="0"/>
                </a:spcAft>
                <a:buNone/>
              </a:pPr>
              <a:r>
                <a:rPr lang="en-US" sz="4050">
                  <a:solidFill>
                    <a:srgbClr val="002060"/>
                  </a:solidFill>
                  <a:latin typeface="Lato"/>
                  <a:ea typeface="Lato"/>
                  <a:cs typeface="Lato"/>
                  <a:sym typeface="Lato"/>
                </a:rPr>
                <a:t>Objective: A specific and measurable goal that advocates aim to achieve through their advocacy efforts.</a:t>
              </a:r>
              <a:endParaRPr/>
            </a:p>
          </p:txBody>
        </p:sp>
      </p:grpSp>
      <p:grpSp>
        <p:nvGrpSpPr>
          <p:cNvPr id="309" name="Google Shape;309;p13"/>
          <p:cNvGrpSpPr/>
          <p:nvPr/>
        </p:nvGrpSpPr>
        <p:grpSpPr>
          <a:xfrm>
            <a:off x="5131997" y="7827300"/>
            <a:ext cx="11807324" cy="2126025"/>
            <a:chOff x="-33" y="1495275"/>
            <a:chExt cx="15743100" cy="2834700"/>
          </a:xfrm>
        </p:grpSpPr>
        <p:sp>
          <p:nvSpPr>
            <p:cNvPr id="310" name="Google Shape;310;p13"/>
            <p:cNvSpPr/>
            <p:nvPr/>
          </p:nvSpPr>
          <p:spPr>
            <a:xfrm>
              <a:off x="33" y="1499950"/>
              <a:ext cx="15742920" cy="2825337"/>
            </a:xfrm>
            <a:custGeom>
              <a:rect b="b" l="l" r="r" t="t"/>
              <a:pathLst>
                <a:path extrusionOk="0" h="2825337" w="15742920">
                  <a:moveTo>
                    <a:pt x="0" y="0"/>
                  </a:moveTo>
                  <a:lnTo>
                    <a:pt x="15742920" y="0"/>
                  </a:lnTo>
                  <a:lnTo>
                    <a:pt x="15742920" y="2825337"/>
                  </a:lnTo>
                  <a:lnTo>
                    <a:pt x="0" y="2825337"/>
                  </a:lnTo>
                  <a:close/>
                </a:path>
              </a:pathLst>
            </a:custGeom>
            <a:solidFill>
              <a:srgbClr val="11AD9B"/>
            </a:solidFill>
            <a:ln>
              <a:noFill/>
            </a:ln>
          </p:spPr>
        </p:sp>
        <p:sp>
          <p:nvSpPr>
            <p:cNvPr id="311" name="Google Shape;311;p13"/>
            <p:cNvSpPr txBox="1"/>
            <p:nvPr/>
          </p:nvSpPr>
          <p:spPr>
            <a:xfrm>
              <a:off x="-33" y="1495275"/>
              <a:ext cx="15743100" cy="2834700"/>
            </a:xfrm>
            <a:prstGeom prst="rect">
              <a:avLst/>
            </a:prstGeom>
            <a:noFill/>
            <a:ln>
              <a:noFill/>
            </a:ln>
          </p:spPr>
          <p:txBody>
            <a:bodyPr anchorCtr="0" anchor="ctr" bIns="50800" lIns="50800" spcFirstLastPara="1" rIns="50800" wrap="square" tIns="50800">
              <a:noAutofit/>
            </a:bodyPr>
            <a:lstStyle/>
            <a:p>
              <a:pPr indent="0" lvl="0" marL="0" marR="0" rtl="0" algn="just">
                <a:lnSpc>
                  <a:spcPct val="120000"/>
                </a:lnSpc>
                <a:spcBef>
                  <a:spcPts val="0"/>
                </a:spcBef>
                <a:spcAft>
                  <a:spcPts val="0"/>
                </a:spcAft>
                <a:buNone/>
              </a:pPr>
              <a:r>
                <a:rPr lang="en-US" sz="4050">
                  <a:solidFill>
                    <a:srgbClr val="FFFFFF"/>
                  </a:solidFill>
                  <a:latin typeface="Lato"/>
                  <a:ea typeface="Lato"/>
                  <a:cs typeface="Lato"/>
                  <a:sym typeface="Lato"/>
                </a:rPr>
                <a:t>Activities</a:t>
              </a:r>
              <a:r>
                <a:rPr lang="en-US" sz="4050">
                  <a:solidFill>
                    <a:srgbClr val="FFFFFF"/>
                  </a:solidFill>
                  <a:latin typeface="Lato"/>
                  <a:ea typeface="Lato"/>
                  <a:cs typeface="Lato"/>
                  <a:sym typeface="Lato"/>
                </a:rPr>
                <a:t>: The proposed actions, strategies, or initiatives to address the identified problem and achieve the objective.</a:t>
              </a:r>
              <a:endParaRPr/>
            </a:p>
          </p:txBody>
        </p:sp>
      </p:grpSp>
      <p:grpSp>
        <p:nvGrpSpPr>
          <p:cNvPr id="312" name="Google Shape;312;p13"/>
          <p:cNvGrpSpPr/>
          <p:nvPr/>
        </p:nvGrpSpPr>
        <p:grpSpPr>
          <a:xfrm>
            <a:off x="5132020" y="2616375"/>
            <a:ext cx="11807230" cy="1916550"/>
            <a:chOff x="0" y="-9537"/>
            <a:chExt cx="15742973" cy="2555400"/>
          </a:xfrm>
        </p:grpSpPr>
        <p:sp>
          <p:nvSpPr>
            <p:cNvPr id="313" name="Google Shape;313;p13"/>
            <p:cNvSpPr/>
            <p:nvPr/>
          </p:nvSpPr>
          <p:spPr>
            <a:xfrm>
              <a:off x="0" y="0"/>
              <a:ext cx="15742920" cy="2012545"/>
            </a:xfrm>
            <a:custGeom>
              <a:rect b="b" l="l" r="r" t="t"/>
              <a:pathLst>
                <a:path extrusionOk="0" h="2012545" w="15742920">
                  <a:moveTo>
                    <a:pt x="0" y="0"/>
                  </a:moveTo>
                  <a:lnTo>
                    <a:pt x="15742920" y="0"/>
                  </a:lnTo>
                  <a:lnTo>
                    <a:pt x="15742920" y="2012545"/>
                  </a:lnTo>
                  <a:lnTo>
                    <a:pt x="0" y="2012545"/>
                  </a:lnTo>
                  <a:close/>
                </a:path>
              </a:pathLst>
            </a:custGeom>
            <a:solidFill>
              <a:srgbClr val="FFE884"/>
            </a:solidFill>
            <a:ln>
              <a:noFill/>
            </a:ln>
          </p:spPr>
        </p:sp>
        <p:sp>
          <p:nvSpPr>
            <p:cNvPr id="314" name="Google Shape;314;p13"/>
            <p:cNvSpPr txBox="1"/>
            <p:nvPr/>
          </p:nvSpPr>
          <p:spPr>
            <a:xfrm>
              <a:off x="173" y="-9537"/>
              <a:ext cx="15742800" cy="2555400"/>
            </a:xfrm>
            <a:prstGeom prst="rect">
              <a:avLst/>
            </a:prstGeom>
            <a:noFill/>
            <a:ln>
              <a:noFill/>
            </a:ln>
          </p:spPr>
          <p:txBody>
            <a:bodyPr anchorCtr="0" anchor="t" bIns="50800" lIns="50800" spcFirstLastPara="1" rIns="50800" wrap="square" tIns="50800">
              <a:noAutofit/>
            </a:bodyPr>
            <a:lstStyle/>
            <a:p>
              <a:pPr indent="0" lvl="0" marL="0" marR="0" rtl="0" algn="just">
                <a:lnSpc>
                  <a:spcPct val="120000"/>
                </a:lnSpc>
                <a:spcBef>
                  <a:spcPts val="0"/>
                </a:spcBef>
                <a:spcAft>
                  <a:spcPts val="0"/>
                </a:spcAft>
                <a:buNone/>
              </a:pPr>
              <a:r>
                <a:rPr lang="en-US" sz="4050">
                  <a:solidFill>
                    <a:srgbClr val="002060"/>
                  </a:solidFill>
                  <a:latin typeface="Lato"/>
                  <a:ea typeface="Lato"/>
                  <a:cs typeface="Lato"/>
                  <a:sym typeface="Lato"/>
                </a:rPr>
                <a:t>Result: Intended impact or change that the advocacy efforts are expected to bring about.</a:t>
              </a:r>
              <a:endParaRP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6074849507_0_2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24" name="Google Shape;324;g26074849507_0_28"/>
          <p:cNvSpPr txBox="1"/>
          <p:nvPr/>
        </p:nvSpPr>
        <p:spPr>
          <a:xfrm>
            <a:off x="5132025" y="588550"/>
            <a:ext cx="11727300" cy="159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4700">
                <a:solidFill>
                  <a:srgbClr val="002060"/>
                </a:solidFill>
              </a:rPr>
              <a:t>Remember to look at the problem-tree to check if solution-tree addresses it</a:t>
            </a:r>
            <a:endParaRPr b="1" sz="100"/>
          </a:p>
        </p:txBody>
      </p:sp>
      <p:grpSp>
        <p:nvGrpSpPr>
          <p:cNvPr id="325" name="Google Shape;325;g26074849507_0_28"/>
          <p:cNvGrpSpPr/>
          <p:nvPr/>
        </p:nvGrpSpPr>
        <p:grpSpPr>
          <a:xfrm>
            <a:off x="5042557" y="5103708"/>
            <a:ext cx="11816775" cy="2126025"/>
            <a:chOff x="0" y="-9525"/>
            <a:chExt cx="15755700" cy="2834700"/>
          </a:xfrm>
        </p:grpSpPr>
        <p:sp>
          <p:nvSpPr>
            <p:cNvPr id="326" name="Google Shape;326;g26074849507_0_28"/>
            <p:cNvSpPr/>
            <p:nvPr/>
          </p:nvSpPr>
          <p:spPr>
            <a:xfrm>
              <a:off x="6350" y="6878"/>
              <a:ext cx="15742920" cy="2811584"/>
            </a:xfrm>
            <a:custGeom>
              <a:rect b="b" l="l" r="r" t="t"/>
              <a:pathLst>
                <a:path extrusionOk="0" h="2811584" w="15742920">
                  <a:moveTo>
                    <a:pt x="0" y="0"/>
                  </a:moveTo>
                  <a:lnTo>
                    <a:pt x="15742920" y="0"/>
                  </a:lnTo>
                  <a:lnTo>
                    <a:pt x="15742920" y="2811584"/>
                  </a:lnTo>
                  <a:lnTo>
                    <a:pt x="0" y="2811584"/>
                  </a:lnTo>
                  <a:close/>
                </a:path>
              </a:pathLst>
            </a:custGeom>
            <a:solidFill>
              <a:srgbClr val="66C7FF"/>
            </a:solidFill>
            <a:ln>
              <a:noFill/>
            </a:ln>
          </p:spPr>
        </p:sp>
        <p:sp>
          <p:nvSpPr>
            <p:cNvPr id="327" name="Google Shape;327;g26074849507_0_28"/>
            <p:cNvSpPr txBox="1"/>
            <p:nvPr/>
          </p:nvSpPr>
          <p:spPr>
            <a:xfrm>
              <a:off x="0" y="-9525"/>
              <a:ext cx="15755700" cy="2834700"/>
            </a:xfrm>
            <a:prstGeom prst="rect">
              <a:avLst/>
            </a:prstGeom>
            <a:noFill/>
            <a:ln>
              <a:noFill/>
            </a:ln>
          </p:spPr>
          <p:txBody>
            <a:bodyPr anchorCtr="0" anchor="ctr" bIns="50800" lIns="50800" spcFirstLastPara="1" rIns="50800" wrap="square" tIns="50800">
              <a:noAutofit/>
            </a:bodyPr>
            <a:lstStyle/>
            <a:p>
              <a:pPr indent="0" lvl="0" marL="0" marR="0" rtl="0" algn="just">
                <a:lnSpc>
                  <a:spcPct val="120000"/>
                </a:lnSpc>
                <a:spcBef>
                  <a:spcPts val="0"/>
                </a:spcBef>
                <a:spcAft>
                  <a:spcPts val="0"/>
                </a:spcAft>
                <a:buNone/>
              </a:pPr>
              <a:r>
                <a:rPr lang="en-US" sz="4050">
                  <a:solidFill>
                    <a:srgbClr val="002060"/>
                  </a:solidFill>
                  <a:latin typeface="Lato"/>
                  <a:ea typeface="Lato"/>
                  <a:cs typeface="Lato"/>
                  <a:sym typeface="Lato"/>
                </a:rPr>
                <a:t>Main Objectives: Every Girl in my class is safe from cyber bullying.  </a:t>
              </a:r>
              <a:endParaRPr/>
            </a:p>
          </p:txBody>
        </p:sp>
      </p:grpSp>
      <p:grpSp>
        <p:nvGrpSpPr>
          <p:cNvPr id="328" name="Google Shape;328;g26074849507_0_28"/>
          <p:cNvGrpSpPr/>
          <p:nvPr/>
        </p:nvGrpSpPr>
        <p:grpSpPr>
          <a:xfrm>
            <a:off x="5092010" y="7845825"/>
            <a:ext cx="11807325" cy="2126146"/>
            <a:chOff x="0" y="-9525"/>
            <a:chExt cx="15743100" cy="2834862"/>
          </a:xfrm>
        </p:grpSpPr>
        <p:sp>
          <p:nvSpPr>
            <p:cNvPr id="329" name="Google Shape;329;g26074849507_0_28"/>
            <p:cNvSpPr/>
            <p:nvPr/>
          </p:nvSpPr>
          <p:spPr>
            <a:xfrm>
              <a:off x="0" y="0"/>
              <a:ext cx="15742920" cy="2825337"/>
            </a:xfrm>
            <a:custGeom>
              <a:rect b="b" l="l" r="r" t="t"/>
              <a:pathLst>
                <a:path extrusionOk="0" h="2825337" w="15742920">
                  <a:moveTo>
                    <a:pt x="0" y="0"/>
                  </a:moveTo>
                  <a:lnTo>
                    <a:pt x="15742920" y="0"/>
                  </a:lnTo>
                  <a:lnTo>
                    <a:pt x="15742920" y="2825337"/>
                  </a:lnTo>
                  <a:lnTo>
                    <a:pt x="0" y="2825337"/>
                  </a:lnTo>
                  <a:close/>
                </a:path>
              </a:pathLst>
            </a:custGeom>
            <a:solidFill>
              <a:srgbClr val="11AD9B"/>
            </a:solidFill>
            <a:ln>
              <a:noFill/>
            </a:ln>
          </p:spPr>
        </p:sp>
        <p:sp>
          <p:nvSpPr>
            <p:cNvPr id="330" name="Google Shape;330;g26074849507_0_28"/>
            <p:cNvSpPr txBox="1"/>
            <p:nvPr/>
          </p:nvSpPr>
          <p:spPr>
            <a:xfrm>
              <a:off x="0" y="-9525"/>
              <a:ext cx="15743100" cy="2834700"/>
            </a:xfrm>
            <a:prstGeom prst="rect">
              <a:avLst/>
            </a:prstGeom>
            <a:noFill/>
            <a:ln>
              <a:noFill/>
            </a:ln>
          </p:spPr>
          <p:txBody>
            <a:bodyPr anchorCtr="0" anchor="ctr" bIns="50800" lIns="50800" spcFirstLastPara="1" rIns="50800" wrap="square" tIns="50800">
              <a:noAutofit/>
            </a:bodyPr>
            <a:lstStyle/>
            <a:p>
              <a:pPr indent="0" lvl="0" marL="0" marR="0" rtl="0" algn="just">
                <a:lnSpc>
                  <a:spcPct val="120000"/>
                </a:lnSpc>
                <a:spcBef>
                  <a:spcPts val="0"/>
                </a:spcBef>
                <a:spcAft>
                  <a:spcPts val="0"/>
                </a:spcAft>
                <a:buNone/>
              </a:pPr>
              <a:r>
                <a:rPr lang="en-US" sz="4050">
                  <a:solidFill>
                    <a:srgbClr val="FFFFFF"/>
                  </a:solidFill>
                  <a:latin typeface="Lato"/>
                  <a:ea typeface="Lato"/>
                  <a:cs typeface="Lato"/>
                  <a:sym typeface="Lato"/>
                </a:rPr>
                <a:t>Activities</a:t>
              </a:r>
              <a:r>
                <a:rPr lang="en-US" sz="4050">
                  <a:solidFill>
                    <a:srgbClr val="FFFFFF"/>
                  </a:solidFill>
                  <a:latin typeface="Lato"/>
                  <a:ea typeface="Lato"/>
                  <a:cs typeface="Lato"/>
                  <a:sym typeface="Lato"/>
                </a:rPr>
                <a:t>: Convincing your school board to have internet safety classes</a:t>
              </a:r>
              <a:endParaRPr/>
            </a:p>
          </p:txBody>
        </p:sp>
      </p:grpSp>
      <p:grpSp>
        <p:nvGrpSpPr>
          <p:cNvPr id="331" name="Google Shape;331;g26074849507_0_28"/>
          <p:cNvGrpSpPr/>
          <p:nvPr/>
        </p:nvGrpSpPr>
        <p:grpSpPr>
          <a:xfrm>
            <a:off x="5087288" y="2864053"/>
            <a:ext cx="11816775" cy="1864070"/>
            <a:chOff x="-6293" y="0"/>
            <a:chExt cx="15755700" cy="2485427"/>
          </a:xfrm>
        </p:grpSpPr>
        <p:sp>
          <p:nvSpPr>
            <p:cNvPr id="332" name="Google Shape;332;g26074849507_0_28"/>
            <p:cNvSpPr/>
            <p:nvPr/>
          </p:nvSpPr>
          <p:spPr>
            <a:xfrm>
              <a:off x="0" y="0"/>
              <a:ext cx="15742920" cy="2012545"/>
            </a:xfrm>
            <a:custGeom>
              <a:rect b="b" l="l" r="r" t="t"/>
              <a:pathLst>
                <a:path extrusionOk="0" h="2012545" w="15742920">
                  <a:moveTo>
                    <a:pt x="0" y="0"/>
                  </a:moveTo>
                  <a:lnTo>
                    <a:pt x="15742920" y="0"/>
                  </a:lnTo>
                  <a:lnTo>
                    <a:pt x="15742920" y="2012545"/>
                  </a:lnTo>
                  <a:lnTo>
                    <a:pt x="0" y="2012545"/>
                  </a:lnTo>
                  <a:close/>
                </a:path>
              </a:pathLst>
            </a:custGeom>
            <a:solidFill>
              <a:srgbClr val="FFE884"/>
            </a:solidFill>
            <a:ln>
              <a:noFill/>
            </a:ln>
          </p:spPr>
        </p:sp>
        <p:sp>
          <p:nvSpPr>
            <p:cNvPr id="333" name="Google Shape;333;g26074849507_0_28"/>
            <p:cNvSpPr txBox="1"/>
            <p:nvPr/>
          </p:nvSpPr>
          <p:spPr>
            <a:xfrm>
              <a:off x="-6293" y="128027"/>
              <a:ext cx="15755700" cy="2357400"/>
            </a:xfrm>
            <a:prstGeom prst="rect">
              <a:avLst/>
            </a:prstGeom>
            <a:noFill/>
            <a:ln>
              <a:noFill/>
            </a:ln>
          </p:spPr>
          <p:txBody>
            <a:bodyPr anchorCtr="0" anchor="t" bIns="50800" lIns="50800" spcFirstLastPara="1" rIns="50800" wrap="square" tIns="50800">
              <a:noAutofit/>
            </a:bodyPr>
            <a:lstStyle/>
            <a:p>
              <a:pPr indent="0" lvl="0" marL="0" marR="0" rtl="0" algn="just">
                <a:lnSpc>
                  <a:spcPct val="120000"/>
                </a:lnSpc>
                <a:spcBef>
                  <a:spcPts val="0"/>
                </a:spcBef>
                <a:spcAft>
                  <a:spcPts val="0"/>
                </a:spcAft>
                <a:buNone/>
              </a:pPr>
              <a:r>
                <a:rPr lang="en-US" sz="4050">
                  <a:latin typeface="Lato"/>
                  <a:ea typeface="Lato"/>
                  <a:cs typeface="Lato"/>
                  <a:sym typeface="Lato"/>
                </a:rPr>
                <a:t>Results: Students understand how to connect positively online and report </a:t>
              </a:r>
              <a:r>
                <a:rPr lang="en-US" sz="4050">
                  <a:latin typeface="Lato"/>
                  <a:ea typeface="Lato"/>
                  <a:cs typeface="Lato"/>
                  <a:sym typeface="Lato"/>
                </a:rPr>
                <a:t>incidences</a:t>
              </a:r>
              <a:endParaRPr sz="4050">
                <a:latin typeface="Lato"/>
                <a:ea typeface="Lato"/>
                <a:cs typeface="Lato"/>
                <a:sym typeface="Lato"/>
              </a:endParaRPr>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39" name="Google Shape;339;p15"/>
          <p:cNvSpPr txBox="1"/>
          <p:nvPr/>
        </p:nvSpPr>
        <p:spPr>
          <a:xfrm>
            <a:off x="3058100" y="586775"/>
            <a:ext cx="13298700" cy="1523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4500">
                <a:solidFill>
                  <a:srgbClr val="313C7F"/>
                </a:solidFill>
                <a:latin typeface="Arial"/>
                <a:ea typeface="Arial"/>
                <a:cs typeface="Arial"/>
                <a:sym typeface="Arial"/>
              </a:rPr>
              <a:t>Can you identify vision, solution and result of this campaign?</a:t>
            </a:r>
            <a:endParaRPr/>
          </a:p>
        </p:txBody>
      </p:sp>
      <p:sp>
        <p:nvSpPr>
          <p:cNvPr id="340" name="Google Shape;340;p15"/>
          <p:cNvSpPr txBox="1"/>
          <p:nvPr/>
        </p:nvSpPr>
        <p:spPr>
          <a:xfrm>
            <a:off x="3058050" y="2793775"/>
            <a:ext cx="13298700" cy="7178700"/>
          </a:xfrm>
          <a:prstGeom prst="rect">
            <a:avLst/>
          </a:prstGeom>
          <a:solidFill>
            <a:srgbClr val="FFDA00"/>
          </a:solidFill>
          <a:ln>
            <a:noFill/>
          </a:ln>
        </p:spPr>
        <p:txBody>
          <a:bodyPr anchorCtr="0" anchor="t" bIns="50800" lIns="50800" spcFirstLastPara="1" rIns="50800" wrap="square" tIns="50800">
            <a:noAutofit/>
          </a:bodyPr>
          <a:lstStyle/>
          <a:p>
            <a:pPr indent="0" lvl="0" marL="0" rtl="0" algn="just">
              <a:spcBef>
                <a:spcPts val="0"/>
              </a:spcBef>
              <a:spcAft>
                <a:spcPts val="0"/>
              </a:spcAft>
              <a:buSzPts val="1100"/>
              <a:buNone/>
            </a:pPr>
            <a:r>
              <a:rPr b="1" lang="en-US" sz="2850">
                <a:latin typeface="Lato"/>
                <a:ea typeface="Lato"/>
                <a:cs typeface="Lato"/>
                <a:sym typeface="Lato"/>
              </a:rPr>
              <a:t>EXAMPLE: MALAYSIA</a:t>
            </a:r>
            <a:endParaRPr b="1" sz="2850">
              <a:latin typeface="Lato"/>
              <a:ea typeface="Lato"/>
              <a:cs typeface="Lato"/>
              <a:sym typeface="Lato"/>
            </a:endParaRPr>
          </a:p>
          <a:p>
            <a:pPr indent="0" lvl="0" marL="0" rtl="0" algn="just">
              <a:spcBef>
                <a:spcPts val="0"/>
              </a:spcBef>
              <a:spcAft>
                <a:spcPts val="0"/>
              </a:spcAft>
              <a:buSzPts val="1100"/>
              <a:buNone/>
            </a:pPr>
            <a:r>
              <a:t/>
            </a:r>
            <a:endParaRPr b="1" sz="2850">
              <a:latin typeface="Lato"/>
              <a:ea typeface="Lato"/>
              <a:cs typeface="Lato"/>
              <a:sym typeface="Lato"/>
            </a:endParaRPr>
          </a:p>
          <a:p>
            <a:pPr indent="0" lvl="0" marL="0" rtl="0" algn="just">
              <a:spcBef>
                <a:spcPts val="0"/>
              </a:spcBef>
              <a:spcAft>
                <a:spcPts val="0"/>
              </a:spcAft>
              <a:buClr>
                <a:schemeClr val="dk1"/>
              </a:buClr>
              <a:buSzPts val="1100"/>
              <a:buFont typeface="Arial"/>
              <a:buNone/>
            </a:pPr>
            <a:r>
              <a:t/>
            </a:r>
            <a:endParaRPr sz="2850">
              <a:latin typeface="Lato"/>
              <a:ea typeface="Lato"/>
              <a:cs typeface="Lato"/>
              <a:sym typeface="Lato"/>
            </a:endParaRPr>
          </a:p>
          <a:p>
            <a:pPr indent="0" lvl="0" marL="0" rtl="0" algn="just">
              <a:spcBef>
                <a:spcPts val="0"/>
              </a:spcBef>
              <a:spcAft>
                <a:spcPts val="0"/>
              </a:spcAft>
              <a:buSzPts val="1100"/>
              <a:buNone/>
            </a:pPr>
            <a:r>
              <a:rPr lang="en-US" sz="2850">
                <a:latin typeface="Lato"/>
                <a:ea typeface="Lato"/>
                <a:cs typeface="Lato"/>
                <a:sym typeface="Lato"/>
              </a:rPr>
              <a:t>When an 11-year-old girl was forced to marry a man nearly three times her age in 2018, young women from Girl Guides Association of Malaysia (GGAM) refused to stay silent. They took advantage of the media spotlight on the story to build an advocacy campaign to end child marriage.</a:t>
            </a:r>
            <a:endParaRPr sz="2850">
              <a:latin typeface="Lato"/>
              <a:ea typeface="Lato"/>
              <a:cs typeface="Lato"/>
              <a:sym typeface="Lato"/>
            </a:endParaRPr>
          </a:p>
          <a:p>
            <a:pPr indent="0" lvl="0" marL="0" rtl="0" algn="just">
              <a:spcBef>
                <a:spcPts val="0"/>
              </a:spcBef>
              <a:spcAft>
                <a:spcPts val="0"/>
              </a:spcAft>
              <a:buClr>
                <a:schemeClr val="dk1"/>
              </a:buClr>
              <a:buSzPts val="1100"/>
              <a:buFont typeface="Arial"/>
              <a:buNone/>
            </a:pPr>
            <a:r>
              <a:t/>
            </a:r>
            <a:endParaRPr sz="2850">
              <a:latin typeface="Lato"/>
              <a:ea typeface="Lato"/>
              <a:cs typeface="Lato"/>
              <a:sym typeface="Lato"/>
            </a:endParaRPr>
          </a:p>
          <a:p>
            <a:pPr indent="0" lvl="0" marL="0" rtl="0" algn="just">
              <a:spcBef>
                <a:spcPts val="0"/>
              </a:spcBef>
              <a:spcAft>
                <a:spcPts val="0"/>
              </a:spcAft>
              <a:buClr>
                <a:schemeClr val="dk1"/>
              </a:buClr>
              <a:buSzPts val="1100"/>
              <a:buFont typeface="Arial"/>
              <a:buNone/>
            </a:pPr>
            <a:r>
              <a:rPr lang="en-US" sz="2850">
                <a:latin typeface="Lato"/>
                <a:ea typeface="Lato"/>
                <a:cs typeface="Lato"/>
                <a:sym typeface="Lato"/>
              </a:rPr>
              <a:t>Through their research the girls and young women realised existing legislation had loopholes that made it legal for children to marry in some areas of Malaysia. Their #nobridesunder18 campaign has been hugely successful, and jointly with other groups, has secured 156,000 petition signatures. Forty Girl Guides joined efforts with other activists in a protest outside the Malaysian parliament, where the girls carried placards and banners and chanted slogans such as, "Hey hey, ho ho, child marriage has got to go".</a:t>
            </a:r>
            <a:endParaRPr sz="2850">
              <a:latin typeface="Lato"/>
              <a:ea typeface="Lato"/>
              <a:cs typeface="Lato"/>
              <a:sym typeface="Lato"/>
            </a:endParaRPr>
          </a:p>
          <a:p>
            <a:pPr indent="0" lvl="0" marL="0" marR="0" rtl="0" algn="just">
              <a:lnSpc>
                <a:spcPct val="120000"/>
              </a:lnSpc>
              <a:spcBef>
                <a:spcPts val="0"/>
              </a:spcBef>
              <a:spcAft>
                <a:spcPts val="0"/>
              </a:spcAft>
              <a:buNone/>
            </a:pPr>
            <a:r>
              <a:t/>
            </a:r>
            <a:endParaRPr sz="2850">
              <a:latin typeface="Lato"/>
              <a:ea typeface="Lato"/>
              <a:cs typeface="Lato"/>
              <a:sym typeface="Lato"/>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g2ab684ef439_0_310"/>
          <p:cNvSpPr txBox="1"/>
          <p:nvPr/>
        </p:nvSpPr>
        <p:spPr>
          <a:xfrm>
            <a:off x="8341676" y="4806405"/>
            <a:ext cx="9798300" cy="14484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4050" u="sng">
                <a:solidFill>
                  <a:schemeClr val="hlink"/>
                </a:solidFill>
                <a:latin typeface="Lato"/>
                <a:ea typeface="Lato"/>
                <a:cs typeface="Lato"/>
                <a:sym typeface="Lato"/>
                <a:hlinkClick r:id="rId4"/>
              </a:rPr>
              <a:t>Miro</a:t>
            </a:r>
            <a:endParaRPr>
              <a:solidFill>
                <a:schemeClr val="dk1"/>
              </a:solidFill>
            </a:endParaRPr>
          </a:p>
          <a:p>
            <a:pPr indent="0" lvl="0" marL="0" rtl="0" algn="ctr">
              <a:lnSpc>
                <a:spcPct val="120000"/>
              </a:lnSpc>
              <a:spcBef>
                <a:spcPts val="0"/>
              </a:spcBef>
              <a:spcAft>
                <a:spcPts val="0"/>
              </a:spcAft>
              <a:buClr>
                <a:schemeClr val="dk1"/>
              </a:buClr>
              <a:buFont typeface="Arial"/>
              <a:buNone/>
            </a:pPr>
            <a:r>
              <a:rPr lang="en-US" sz="4050" u="sng">
                <a:solidFill>
                  <a:schemeClr val="hlink"/>
                </a:solidFill>
                <a:latin typeface="Lato"/>
                <a:ea typeface="Lato"/>
                <a:cs typeface="Lato"/>
                <a:sym typeface="Lato"/>
                <a:hlinkClick r:id="rId5"/>
              </a:rPr>
              <a:t>Google Form</a:t>
            </a:r>
            <a:endParaRPr b="1" sz="7200">
              <a:solidFill>
                <a:srgbClr val="134F5C"/>
              </a:solidFill>
            </a:endParaRPr>
          </a:p>
        </p:txBody>
      </p:sp>
      <p:sp>
        <p:nvSpPr>
          <p:cNvPr id="346" name="Google Shape;346;g2ab684ef439_0_310"/>
          <p:cNvSpPr txBox="1"/>
          <p:nvPr/>
        </p:nvSpPr>
        <p:spPr>
          <a:xfrm>
            <a:off x="8833675" y="2896275"/>
            <a:ext cx="93063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US" sz="7200">
                <a:solidFill>
                  <a:srgbClr val="233B8A"/>
                </a:solidFill>
              </a:rPr>
              <a:t>Activity : Solution Tree</a:t>
            </a:r>
            <a:endParaRPr>
              <a:solidFill>
                <a:srgbClr val="233B8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52" name="Google Shape;352;p17"/>
          <p:cNvSpPr txBox="1"/>
          <p:nvPr/>
        </p:nvSpPr>
        <p:spPr>
          <a:xfrm>
            <a:off x="3957458" y="1762129"/>
            <a:ext cx="12899400" cy="831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400">
                <a:solidFill>
                  <a:srgbClr val="002060"/>
                </a:solidFill>
                <a:latin typeface="Arial"/>
                <a:ea typeface="Arial"/>
                <a:cs typeface="Arial"/>
                <a:sym typeface="Arial"/>
              </a:rPr>
              <a:t>Step 4: Setting Your Goals and Objectives</a:t>
            </a:r>
            <a:endParaRPr/>
          </a:p>
        </p:txBody>
      </p:sp>
      <p:grpSp>
        <p:nvGrpSpPr>
          <p:cNvPr id="353" name="Google Shape;353;p17"/>
          <p:cNvGrpSpPr/>
          <p:nvPr/>
        </p:nvGrpSpPr>
        <p:grpSpPr>
          <a:xfrm>
            <a:off x="2669850" y="4070523"/>
            <a:ext cx="13579134" cy="2043900"/>
            <a:chOff x="-11" y="-9536"/>
            <a:chExt cx="18105512" cy="2725200"/>
          </a:xfrm>
        </p:grpSpPr>
        <p:sp>
          <p:nvSpPr>
            <p:cNvPr id="354" name="Google Shape;354;p17"/>
            <p:cNvSpPr/>
            <p:nvPr/>
          </p:nvSpPr>
          <p:spPr>
            <a:xfrm>
              <a:off x="6350" y="6832"/>
              <a:ext cx="18099151" cy="2097269"/>
            </a:xfrm>
            <a:custGeom>
              <a:rect b="b" l="l" r="r" t="t"/>
              <a:pathLst>
                <a:path extrusionOk="0" h="2097269" w="18099151">
                  <a:moveTo>
                    <a:pt x="0" y="0"/>
                  </a:moveTo>
                  <a:lnTo>
                    <a:pt x="18099151" y="0"/>
                  </a:lnTo>
                  <a:lnTo>
                    <a:pt x="18099151" y="2097269"/>
                  </a:lnTo>
                  <a:lnTo>
                    <a:pt x="0" y="2097269"/>
                  </a:lnTo>
                  <a:close/>
                </a:path>
              </a:pathLst>
            </a:custGeom>
            <a:solidFill>
              <a:srgbClr val="EA9999"/>
            </a:solidFill>
            <a:ln>
              <a:noFill/>
            </a:ln>
          </p:spPr>
        </p:sp>
        <p:sp>
          <p:nvSpPr>
            <p:cNvPr id="355" name="Google Shape;355;p17"/>
            <p:cNvSpPr txBox="1"/>
            <p:nvPr/>
          </p:nvSpPr>
          <p:spPr>
            <a:xfrm>
              <a:off x="-11" y="-9536"/>
              <a:ext cx="18099000" cy="2725200"/>
            </a:xfrm>
            <a:prstGeom prst="rect">
              <a:avLst/>
            </a:prstGeom>
            <a:solidFill>
              <a:srgbClr val="EA9999"/>
            </a:solidFill>
            <a:ln>
              <a:noFill/>
            </a:ln>
          </p:spPr>
          <p:txBody>
            <a:bodyPr anchorCtr="0" anchor="ctr" bIns="50800" lIns="50800" spcFirstLastPara="1" rIns="50800" wrap="square" tIns="50800">
              <a:noAutofit/>
            </a:bodyPr>
            <a:lstStyle/>
            <a:p>
              <a:pPr indent="0" lvl="0" marL="0" marR="0" rtl="0" algn="l">
                <a:lnSpc>
                  <a:spcPct val="120000"/>
                </a:lnSpc>
                <a:spcBef>
                  <a:spcPts val="0"/>
                </a:spcBef>
                <a:spcAft>
                  <a:spcPts val="0"/>
                </a:spcAft>
                <a:buNone/>
              </a:pPr>
              <a:r>
                <a:rPr b="1" lang="en-US" sz="4500">
                  <a:solidFill>
                    <a:srgbClr val="FFFFFF"/>
                  </a:solidFill>
                  <a:latin typeface="Lato"/>
                  <a:ea typeface="Lato"/>
                  <a:cs typeface="Lato"/>
                  <a:sym typeface="Lato"/>
                </a:rPr>
                <a:t>GOAL: </a:t>
              </a:r>
              <a:r>
                <a:rPr lang="en-US" sz="4500">
                  <a:solidFill>
                    <a:srgbClr val="FFFFFF"/>
                  </a:solidFill>
                  <a:latin typeface="Lato"/>
                  <a:ea typeface="Lato"/>
                  <a:cs typeface="Lato"/>
                  <a:sym typeface="Lato"/>
                </a:rPr>
                <a:t>The goal of your campaign is the long-term change you want to see. </a:t>
              </a:r>
              <a:endParaRPr/>
            </a:p>
          </p:txBody>
        </p:sp>
      </p:grpSp>
      <p:sp>
        <p:nvSpPr>
          <p:cNvPr id="356" name="Google Shape;356;p17"/>
          <p:cNvSpPr txBox="1"/>
          <p:nvPr/>
        </p:nvSpPr>
        <p:spPr>
          <a:xfrm>
            <a:off x="2805275" y="4222525"/>
            <a:ext cx="13932056" cy="2734213"/>
          </a:xfrm>
          <a:prstGeom prst="rect">
            <a:avLst/>
          </a:prstGeom>
          <a:noFill/>
          <a:ln>
            <a:noFill/>
          </a:ln>
        </p:spPr>
        <p:txBody>
          <a:bodyPr anchorCtr="0" anchor="t" bIns="50800" lIns="50800" spcFirstLastPara="1" rIns="50800" wrap="square" tIns="50800">
            <a:noAutofit/>
          </a:bodyPr>
          <a:lstStyle/>
          <a:p>
            <a:pPr indent="0" lvl="0" marL="0" marR="0" rtl="0" algn="just">
              <a:lnSpc>
                <a:spcPct val="120000"/>
              </a:lnSpc>
              <a:spcBef>
                <a:spcPts val="0"/>
              </a:spcBef>
              <a:spcAft>
                <a:spcPts val="0"/>
              </a:spcAft>
              <a:buNone/>
            </a:pPr>
            <a:r>
              <a:t/>
            </a:r>
            <a:endParaRPr/>
          </a:p>
        </p:txBody>
      </p:sp>
      <p:sp>
        <p:nvSpPr>
          <p:cNvPr id="357" name="Google Shape;357;p17"/>
          <p:cNvSpPr txBox="1"/>
          <p:nvPr/>
        </p:nvSpPr>
        <p:spPr>
          <a:xfrm>
            <a:off x="2595263" y="7437725"/>
            <a:ext cx="13728300" cy="2277900"/>
          </a:xfrm>
          <a:prstGeom prst="rect">
            <a:avLst/>
          </a:prstGeom>
          <a:solidFill>
            <a:srgbClr val="F1C232"/>
          </a:solid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b="1" lang="en-US" sz="4000">
                <a:solidFill>
                  <a:schemeClr val="lt1"/>
                </a:solidFill>
                <a:latin typeface="Lato"/>
                <a:ea typeface="Lato"/>
                <a:cs typeface="Lato"/>
                <a:sym typeface="Lato"/>
              </a:rPr>
              <a:t>OBJECTIVE: </a:t>
            </a:r>
            <a:r>
              <a:rPr lang="en-US" sz="4000">
                <a:solidFill>
                  <a:schemeClr val="lt1"/>
                </a:solidFill>
                <a:latin typeface="Lato"/>
                <a:ea typeface="Lato"/>
                <a:cs typeface="Lato"/>
                <a:sym typeface="Lato"/>
              </a:rPr>
              <a:t>An objective is a specific, short-term result that is achieved within your project cycle and that contributes to your goal. </a:t>
            </a:r>
            <a:endParaRPr sz="900">
              <a:solidFill>
                <a:schemeClr val="dk1"/>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63" name="Google Shape;363;p18"/>
          <p:cNvSpPr txBox="1"/>
          <p:nvPr/>
        </p:nvSpPr>
        <p:spPr>
          <a:xfrm>
            <a:off x="3502497" y="-119122"/>
            <a:ext cx="125265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7200">
                <a:solidFill>
                  <a:srgbClr val="002060"/>
                </a:solidFill>
                <a:latin typeface="Arial"/>
                <a:ea typeface="Arial"/>
                <a:cs typeface="Arial"/>
                <a:sym typeface="Arial"/>
              </a:rPr>
              <a:t>SMART Objective</a:t>
            </a:r>
            <a:endParaRPr/>
          </a:p>
        </p:txBody>
      </p:sp>
      <p:grpSp>
        <p:nvGrpSpPr>
          <p:cNvPr id="364" name="Google Shape;364;p18"/>
          <p:cNvGrpSpPr/>
          <p:nvPr/>
        </p:nvGrpSpPr>
        <p:grpSpPr>
          <a:xfrm>
            <a:off x="3237320" y="2014451"/>
            <a:ext cx="12541853" cy="1092613"/>
            <a:chOff x="0" y="0"/>
            <a:chExt cx="16722471" cy="1456817"/>
          </a:xfrm>
        </p:grpSpPr>
        <p:sp>
          <p:nvSpPr>
            <p:cNvPr id="365" name="Google Shape;365;p18"/>
            <p:cNvSpPr/>
            <p:nvPr/>
          </p:nvSpPr>
          <p:spPr>
            <a:xfrm>
              <a:off x="0" y="0"/>
              <a:ext cx="16722471" cy="1456817"/>
            </a:xfrm>
            <a:custGeom>
              <a:rect b="b" l="l" r="r" t="t"/>
              <a:pathLst>
                <a:path extrusionOk="0" h="1456817" w="16722471">
                  <a:moveTo>
                    <a:pt x="0" y="0"/>
                  </a:moveTo>
                  <a:lnTo>
                    <a:pt x="16722471" y="0"/>
                  </a:lnTo>
                  <a:lnTo>
                    <a:pt x="16722471" y="1456817"/>
                  </a:lnTo>
                  <a:lnTo>
                    <a:pt x="0" y="1456817"/>
                  </a:lnTo>
                  <a:close/>
                </a:path>
              </a:pathLst>
            </a:custGeom>
            <a:solidFill>
              <a:srgbClr val="ED7D31"/>
            </a:solidFill>
            <a:ln>
              <a:noFill/>
            </a:ln>
          </p:spPr>
        </p:sp>
        <p:sp>
          <p:nvSpPr>
            <p:cNvPr id="366" name="Google Shape;366;p18"/>
            <p:cNvSpPr txBox="1"/>
            <p:nvPr/>
          </p:nvSpPr>
          <p:spPr>
            <a:xfrm>
              <a:off x="0" y="0"/>
              <a:ext cx="16722435" cy="1456809"/>
            </a:xfrm>
            <a:prstGeom prst="rect">
              <a:avLst/>
            </a:prstGeom>
            <a:solidFill>
              <a:srgbClr val="F4CCCC"/>
            </a:solidFill>
            <a:ln>
              <a:noFill/>
            </a:ln>
          </p:spPr>
          <p:txBody>
            <a:bodyPr anchorCtr="0" anchor="ctr" bIns="50800" lIns="50800" spcFirstLastPara="1" rIns="50800" wrap="square" tIns="50800">
              <a:noAutofit/>
            </a:bodyPr>
            <a:lstStyle/>
            <a:p>
              <a:pPr indent="-209550" lvl="1" marL="298609" marR="0" rtl="0" algn="l">
                <a:lnSpc>
                  <a:spcPct val="120000"/>
                </a:lnSpc>
                <a:spcBef>
                  <a:spcPts val="0"/>
                </a:spcBef>
                <a:spcAft>
                  <a:spcPts val="0"/>
                </a:spcAft>
                <a:buClr>
                  <a:srgbClr val="002060"/>
                </a:buClr>
                <a:buSzPts val="3300"/>
                <a:buFont typeface="Arial"/>
                <a:buChar char="•"/>
              </a:pPr>
              <a:r>
                <a:rPr b="0" i="0" lang="en-US" sz="3300" u="none" cap="none" strike="noStrike">
                  <a:solidFill>
                    <a:srgbClr val="002060"/>
                  </a:solidFill>
                  <a:latin typeface="Lato"/>
                  <a:ea typeface="Lato"/>
                  <a:cs typeface="Lato"/>
                  <a:sym typeface="Lato"/>
                </a:rPr>
                <a:t>SPECIFIC: Providing a clear description on what needs to be achieved. </a:t>
              </a:r>
              <a:endParaRPr/>
            </a:p>
          </p:txBody>
        </p:sp>
      </p:grpSp>
      <p:grpSp>
        <p:nvGrpSpPr>
          <p:cNvPr id="367" name="Google Shape;367;p18"/>
          <p:cNvGrpSpPr/>
          <p:nvPr/>
        </p:nvGrpSpPr>
        <p:grpSpPr>
          <a:xfrm>
            <a:off x="3203696" y="3221410"/>
            <a:ext cx="12613695" cy="1102138"/>
            <a:chOff x="0" y="0"/>
            <a:chExt cx="16818260" cy="1469517"/>
          </a:xfrm>
        </p:grpSpPr>
        <p:sp>
          <p:nvSpPr>
            <p:cNvPr id="368" name="Google Shape;368;p18"/>
            <p:cNvSpPr/>
            <p:nvPr/>
          </p:nvSpPr>
          <p:spPr>
            <a:xfrm>
              <a:off x="6350" y="6350"/>
              <a:ext cx="16805529" cy="1456817"/>
            </a:xfrm>
            <a:custGeom>
              <a:rect b="b" l="l" r="r" t="t"/>
              <a:pathLst>
                <a:path extrusionOk="0" h="1456817" w="16805529">
                  <a:moveTo>
                    <a:pt x="0" y="0"/>
                  </a:moveTo>
                  <a:lnTo>
                    <a:pt x="16805529" y="0"/>
                  </a:lnTo>
                  <a:lnTo>
                    <a:pt x="16805529" y="1456817"/>
                  </a:lnTo>
                  <a:lnTo>
                    <a:pt x="0" y="1456817"/>
                  </a:lnTo>
                  <a:close/>
                </a:path>
              </a:pathLst>
            </a:custGeom>
            <a:solidFill>
              <a:srgbClr val="FFF0AD"/>
            </a:solidFill>
            <a:ln>
              <a:noFill/>
            </a:ln>
          </p:spPr>
        </p:sp>
        <p:sp>
          <p:nvSpPr>
            <p:cNvPr id="369" name="Google Shape;369;p18"/>
            <p:cNvSpPr/>
            <p:nvPr/>
          </p:nvSpPr>
          <p:spPr>
            <a:xfrm>
              <a:off x="0" y="0"/>
              <a:ext cx="16818229" cy="1469517"/>
            </a:xfrm>
            <a:custGeom>
              <a:rect b="b" l="l" r="r" t="t"/>
              <a:pathLst>
                <a:path extrusionOk="0" h="1469517" w="16818229">
                  <a:moveTo>
                    <a:pt x="6350" y="0"/>
                  </a:moveTo>
                  <a:lnTo>
                    <a:pt x="16811879" y="0"/>
                  </a:lnTo>
                  <a:cubicBezTo>
                    <a:pt x="16815436" y="0"/>
                    <a:pt x="16818229" y="2794"/>
                    <a:pt x="16818229" y="6350"/>
                  </a:cubicBezTo>
                  <a:lnTo>
                    <a:pt x="16818229" y="1463167"/>
                  </a:lnTo>
                  <a:cubicBezTo>
                    <a:pt x="16818229" y="1466723"/>
                    <a:pt x="16815436" y="1469517"/>
                    <a:pt x="16811879" y="1469517"/>
                  </a:cubicBezTo>
                  <a:lnTo>
                    <a:pt x="6350" y="1469517"/>
                  </a:lnTo>
                  <a:cubicBezTo>
                    <a:pt x="2794" y="1469517"/>
                    <a:pt x="0" y="1466723"/>
                    <a:pt x="0" y="1463167"/>
                  </a:cubicBezTo>
                  <a:lnTo>
                    <a:pt x="0" y="6350"/>
                  </a:lnTo>
                  <a:cubicBezTo>
                    <a:pt x="0" y="2794"/>
                    <a:pt x="2794" y="0"/>
                    <a:pt x="6350" y="0"/>
                  </a:cubicBezTo>
                  <a:moveTo>
                    <a:pt x="6350" y="12700"/>
                  </a:moveTo>
                  <a:lnTo>
                    <a:pt x="6350" y="6350"/>
                  </a:lnTo>
                  <a:lnTo>
                    <a:pt x="12700" y="6350"/>
                  </a:lnTo>
                  <a:lnTo>
                    <a:pt x="12700" y="1463167"/>
                  </a:lnTo>
                  <a:lnTo>
                    <a:pt x="6350" y="1463167"/>
                  </a:lnTo>
                  <a:lnTo>
                    <a:pt x="6350" y="1456817"/>
                  </a:lnTo>
                  <a:lnTo>
                    <a:pt x="16811879" y="1456817"/>
                  </a:lnTo>
                  <a:lnTo>
                    <a:pt x="16811879" y="1463167"/>
                  </a:lnTo>
                  <a:lnTo>
                    <a:pt x="16805529" y="1463167"/>
                  </a:lnTo>
                  <a:lnTo>
                    <a:pt x="16805529" y="6350"/>
                  </a:lnTo>
                  <a:lnTo>
                    <a:pt x="16811879" y="6350"/>
                  </a:lnTo>
                  <a:lnTo>
                    <a:pt x="16811879" y="12700"/>
                  </a:lnTo>
                  <a:lnTo>
                    <a:pt x="6350" y="12700"/>
                  </a:lnTo>
                  <a:close/>
                </a:path>
              </a:pathLst>
            </a:custGeom>
            <a:solidFill>
              <a:srgbClr val="FFB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txBox="1"/>
            <p:nvPr/>
          </p:nvSpPr>
          <p:spPr>
            <a:xfrm>
              <a:off x="0" y="0"/>
              <a:ext cx="16818260" cy="1469509"/>
            </a:xfrm>
            <a:prstGeom prst="rect">
              <a:avLst/>
            </a:prstGeom>
            <a:noFill/>
            <a:ln>
              <a:noFill/>
            </a:ln>
          </p:spPr>
          <p:txBody>
            <a:bodyPr anchorCtr="0" anchor="ctr" bIns="50800" lIns="50800" spcFirstLastPara="1" rIns="50800" wrap="square" tIns="50800">
              <a:noAutofit/>
            </a:bodyPr>
            <a:lstStyle/>
            <a:p>
              <a:pPr indent="-209550" lvl="1" marL="298609" marR="0" rtl="0" algn="l">
                <a:lnSpc>
                  <a:spcPct val="120000"/>
                </a:lnSpc>
                <a:spcBef>
                  <a:spcPts val="0"/>
                </a:spcBef>
                <a:spcAft>
                  <a:spcPts val="0"/>
                </a:spcAft>
                <a:buClr>
                  <a:srgbClr val="002060"/>
                </a:buClr>
                <a:buSzPts val="3300"/>
                <a:buFont typeface="Arial"/>
                <a:buChar char="•"/>
              </a:pPr>
              <a:r>
                <a:rPr b="0" i="0" lang="en-US" sz="3300" u="none" cap="none" strike="noStrike">
                  <a:solidFill>
                    <a:srgbClr val="002060"/>
                  </a:solidFill>
                  <a:latin typeface="Lato"/>
                  <a:ea typeface="Lato"/>
                  <a:cs typeface="Lato"/>
                  <a:sym typeface="Lato"/>
                </a:rPr>
                <a:t>MEASURABLE: So, you can track your progress. The more precise, the easier to measure success.</a:t>
              </a:r>
              <a:endParaRPr/>
            </a:p>
          </p:txBody>
        </p:sp>
      </p:grpSp>
      <p:grpSp>
        <p:nvGrpSpPr>
          <p:cNvPr id="371" name="Google Shape;371;p18"/>
          <p:cNvGrpSpPr/>
          <p:nvPr/>
        </p:nvGrpSpPr>
        <p:grpSpPr>
          <a:xfrm>
            <a:off x="3226839" y="4496515"/>
            <a:ext cx="12557605" cy="1092613"/>
            <a:chOff x="0" y="0"/>
            <a:chExt cx="16743473" cy="1456817"/>
          </a:xfrm>
        </p:grpSpPr>
        <p:sp>
          <p:nvSpPr>
            <p:cNvPr id="372" name="Google Shape;372;p18"/>
            <p:cNvSpPr/>
            <p:nvPr/>
          </p:nvSpPr>
          <p:spPr>
            <a:xfrm>
              <a:off x="0" y="0"/>
              <a:ext cx="16743426" cy="1456817"/>
            </a:xfrm>
            <a:custGeom>
              <a:rect b="b" l="l" r="r" t="t"/>
              <a:pathLst>
                <a:path extrusionOk="0" h="1456817" w="16743426">
                  <a:moveTo>
                    <a:pt x="0" y="0"/>
                  </a:moveTo>
                  <a:lnTo>
                    <a:pt x="16743426" y="0"/>
                  </a:lnTo>
                  <a:lnTo>
                    <a:pt x="16743426" y="1456817"/>
                  </a:lnTo>
                  <a:lnTo>
                    <a:pt x="0" y="1456817"/>
                  </a:lnTo>
                  <a:close/>
                </a:path>
              </a:pathLst>
            </a:custGeom>
            <a:solidFill>
              <a:srgbClr val="A0E886"/>
            </a:solidFill>
            <a:ln>
              <a:noFill/>
            </a:ln>
          </p:spPr>
        </p:sp>
        <p:sp>
          <p:nvSpPr>
            <p:cNvPr id="373" name="Google Shape;373;p18"/>
            <p:cNvSpPr txBox="1"/>
            <p:nvPr/>
          </p:nvSpPr>
          <p:spPr>
            <a:xfrm>
              <a:off x="0" y="0"/>
              <a:ext cx="16743473" cy="1456809"/>
            </a:xfrm>
            <a:prstGeom prst="rect">
              <a:avLst/>
            </a:prstGeom>
            <a:solidFill>
              <a:srgbClr val="FFC1B8"/>
            </a:solidFill>
            <a:ln>
              <a:noFill/>
            </a:ln>
          </p:spPr>
          <p:txBody>
            <a:bodyPr anchorCtr="0" anchor="ctr" bIns="50800" lIns="50800" spcFirstLastPara="1" rIns="50800" wrap="square" tIns="50800">
              <a:noAutofit/>
            </a:bodyPr>
            <a:lstStyle/>
            <a:p>
              <a:pPr indent="-209550" lvl="1" marL="298609" marR="0" rtl="0" algn="l">
                <a:lnSpc>
                  <a:spcPct val="120000"/>
                </a:lnSpc>
                <a:spcBef>
                  <a:spcPts val="0"/>
                </a:spcBef>
                <a:spcAft>
                  <a:spcPts val="0"/>
                </a:spcAft>
                <a:buClr>
                  <a:srgbClr val="002060"/>
                </a:buClr>
                <a:buSzPts val="3300"/>
                <a:buFont typeface="Arial"/>
                <a:buChar char="•"/>
              </a:pPr>
              <a:r>
                <a:rPr b="0" i="0" lang="en-US" sz="3300" u="none" cap="none" strike="noStrike">
                  <a:solidFill>
                    <a:srgbClr val="002060"/>
                  </a:solidFill>
                  <a:latin typeface="Lato"/>
                  <a:ea typeface="Lato"/>
                  <a:cs typeface="Lato"/>
                  <a:sym typeface="Lato"/>
                </a:rPr>
                <a:t>ACHIEVABLE: Is it possible to achieve it, considering your context and existing resources.  </a:t>
              </a:r>
              <a:endParaRPr/>
            </a:p>
          </p:txBody>
        </p:sp>
      </p:grpSp>
      <p:grpSp>
        <p:nvGrpSpPr>
          <p:cNvPr id="374" name="Google Shape;374;p18"/>
          <p:cNvGrpSpPr/>
          <p:nvPr/>
        </p:nvGrpSpPr>
        <p:grpSpPr>
          <a:xfrm>
            <a:off x="3210670" y="5773016"/>
            <a:ext cx="12593780" cy="1092613"/>
            <a:chOff x="0" y="0"/>
            <a:chExt cx="16791706" cy="1456817"/>
          </a:xfrm>
        </p:grpSpPr>
        <p:sp>
          <p:nvSpPr>
            <p:cNvPr id="375" name="Google Shape;375;p18"/>
            <p:cNvSpPr/>
            <p:nvPr/>
          </p:nvSpPr>
          <p:spPr>
            <a:xfrm>
              <a:off x="0" y="0"/>
              <a:ext cx="16791687" cy="1456817"/>
            </a:xfrm>
            <a:custGeom>
              <a:rect b="b" l="l" r="r" t="t"/>
              <a:pathLst>
                <a:path extrusionOk="0" h="1456817" w="16791687">
                  <a:moveTo>
                    <a:pt x="0" y="0"/>
                  </a:moveTo>
                  <a:lnTo>
                    <a:pt x="16791687" y="0"/>
                  </a:lnTo>
                  <a:lnTo>
                    <a:pt x="16791687" y="1456817"/>
                  </a:lnTo>
                  <a:lnTo>
                    <a:pt x="0" y="1456817"/>
                  </a:lnTo>
                  <a:close/>
                </a:path>
              </a:pathLst>
            </a:custGeom>
            <a:solidFill>
              <a:srgbClr val="FFA295"/>
            </a:solidFill>
            <a:ln>
              <a:noFill/>
            </a:ln>
          </p:spPr>
        </p:sp>
        <p:sp>
          <p:nvSpPr>
            <p:cNvPr id="376" name="Google Shape;376;p18"/>
            <p:cNvSpPr txBox="1"/>
            <p:nvPr/>
          </p:nvSpPr>
          <p:spPr>
            <a:xfrm>
              <a:off x="0" y="0"/>
              <a:ext cx="16791706" cy="1456809"/>
            </a:xfrm>
            <a:prstGeom prst="rect">
              <a:avLst/>
            </a:prstGeom>
            <a:solidFill>
              <a:srgbClr val="C9DAF8"/>
            </a:solidFill>
            <a:ln>
              <a:noFill/>
            </a:ln>
          </p:spPr>
          <p:txBody>
            <a:bodyPr anchorCtr="0" anchor="ctr" bIns="50800" lIns="50800" spcFirstLastPara="1" rIns="50800" wrap="square" tIns="50800">
              <a:noAutofit/>
            </a:bodyPr>
            <a:lstStyle/>
            <a:p>
              <a:pPr indent="-209550" lvl="1" marL="298609" marR="0" rtl="0" algn="l">
                <a:lnSpc>
                  <a:spcPct val="120000"/>
                </a:lnSpc>
                <a:spcBef>
                  <a:spcPts val="0"/>
                </a:spcBef>
                <a:spcAft>
                  <a:spcPts val="0"/>
                </a:spcAft>
                <a:buClr>
                  <a:srgbClr val="002060"/>
                </a:buClr>
                <a:buSzPts val="3300"/>
                <a:buFont typeface="Arial"/>
                <a:buChar char="•"/>
              </a:pPr>
              <a:r>
                <a:rPr b="0" i="0" lang="en-US" sz="3300" u="none" cap="none" strike="noStrike">
                  <a:solidFill>
                    <a:srgbClr val="002060"/>
                  </a:solidFill>
                  <a:latin typeface="Lato"/>
                  <a:ea typeface="Lato"/>
                  <a:cs typeface="Lato"/>
                  <a:sym typeface="Lato"/>
                </a:rPr>
                <a:t>RELEVANT: The objective should fit your vision and respond to a real need of your campaign.  </a:t>
              </a:r>
              <a:endParaRPr/>
            </a:p>
          </p:txBody>
        </p:sp>
      </p:grpSp>
      <p:sp>
        <p:nvSpPr>
          <p:cNvPr id="377" name="Google Shape;377;p18"/>
          <p:cNvSpPr txBox="1"/>
          <p:nvPr/>
        </p:nvSpPr>
        <p:spPr>
          <a:xfrm>
            <a:off x="3193275" y="7281457"/>
            <a:ext cx="12572550" cy="1650374"/>
          </a:xfrm>
          <a:prstGeom prst="rect">
            <a:avLst/>
          </a:prstGeom>
          <a:solidFill>
            <a:srgbClr val="EAD1DC"/>
          </a:solidFill>
          <a:ln>
            <a:noFill/>
          </a:ln>
        </p:spPr>
        <p:txBody>
          <a:bodyPr anchorCtr="0" anchor="ctr" bIns="50800" lIns="50800" spcFirstLastPara="1" rIns="50800" wrap="square" tIns="50800">
            <a:noAutofit/>
          </a:bodyPr>
          <a:lstStyle/>
          <a:p>
            <a:pPr indent="-209550" lvl="1" marL="298609" marR="0" rtl="0" algn="l">
              <a:lnSpc>
                <a:spcPct val="120000"/>
              </a:lnSpc>
              <a:spcBef>
                <a:spcPts val="0"/>
              </a:spcBef>
              <a:spcAft>
                <a:spcPts val="0"/>
              </a:spcAft>
              <a:buClr>
                <a:srgbClr val="002060"/>
              </a:buClr>
              <a:buSzPts val="3300"/>
              <a:buFont typeface="Arial"/>
              <a:buChar char="•"/>
            </a:pPr>
            <a:r>
              <a:rPr b="0" i="0" lang="en-US" sz="3300" u="none" cap="none" strike="noStrike">
                <a:solidFill>
                  <a:srgbClr val="002060"/>
                </a:solidFill>
                <a:latin typeface="Arial"/>
                <a:ea typeface="Arial"/>
                <a:cs typeface="Arial"/>
                <a:sym typeface="Arial"/>
              </a:rPr>
              <a:t>TIME-BOUND: Deadlines provide a timeline and sense of urgency to meet them. </a:t>
            </a:r>
            <a:endParaRPr/>
          </a:p>
          <a:p>
            <a:pPr indent="-149304" lvl="1" marL="298609" marR="0" rtl="0" algn="l">
              <a:lnSpc>
                <a:spcPct val="120000"/>
              </a:lnSpc>
              <a:spcBef>
                <a:spcPts val="0"/>
              </a:spcBef>
              <a:spcAft>
                <a:spcPts val="0"/>
              </a:spcAft>
              <a:buNone/>
            </a:pPr>
            <a:r>
              <a:t/>
            </a:r>
            <a:endParaRPr b="0" i="0" sz="3300" u="none" cap="none" strike="noStrike">
              <a:solidFill>
                <a:srgbClr val="002060"/>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383" name="Google Shape;383;p19"/>
          <p:cNvSpPr txBox="1"/>
          <p:nvPr/>
        </p:nvSpPr>
        <p:spPr>
          <a:xfrm>
            <a:off x="4736034" y="573862"/>
            <a:ext cx="10131203" cy="1771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11250">
                <a:solidFill>
                  <a:srgbClr val="313C7F"/>
                </a:solidFill>
                <a:latin typeface="Arial"/>
                <a:ea typeface="Arial"/>
                <a:cs typeface="Arial"/>
                <a:sym typeface="Arial"/>
              </a:rPr>
              <a:t>My Example</a:t>
            </a:r>
            <a:endParaRPr/>
          </a:p>
        </p:txBody>
      </p:sp>
      <p:grpSp>
        <p:nvGrpSpPr>
          <p:cNvPr id="384" name="Google Shape;384;p19"/>
          <p:cNvGrpSpPr/>
          <p:nvPr/>
        </p:nvGrpSpPr>
        <p:grpSpPr>
          <a:xfrm>
            <a:off x="370025" y="3034300"/>
            <a:ext cx="17316450" cy="7012125"/>
            <a:chOff x="-891763" y="-184537"/>
            <a:chExt cx="23088600" cy="9349500"/>
          </a:xfrm>
        </p:grpSpPr>
        <p:sp>
          <p:nvSpPr>
            <p:cNvPr id="385" name="Google Shape;385;p19"/>
            <p:cNvSpPr/>
            <p:nvPr/>
          </p:nvSpPr>
          <p:spPr>
            <a:xfrm>
              <a:off x="6350" y="6350"/>
              <a:ext cx="22184106" cy="6873621"/>
            </a:xfrm>
            <a:custGeom>
              <a:rect b="b" l="l" r="r" t="t"/>
              <a:pathLst>
                <a:path extrusionOk="0" h="6873621" w="22184106">
                  <a:moveTo>
                    <a:pt x="0" y="0"/>
                  </a:moveTo>
                  <a:lnTo>
                    <a:pt x="22184106" y="0"/>
                  </a:lnTo>
                  <a:lnTo>
                    <a:pt x="22184106" y="6873621"/>
                  </a:lnTo>
                  <a:lnTo>
                    <a:pt x="0" y="6873621"/>
                  </a:lnTo>
                  <a:close/>
                </a:path>
              </a:pathLst>
            </a:custGeom>
            <a:solidFill>
              <a:srgbClr val="FF8EC7"/>
            </a:solidFill>
            <a:ln>
              <a:noFill/>
            </a:ln>
          </p:spPr>
        </p:sp>
        <p:sp>
          <p:nvSpPr>
            <p:cNvPr id="386" name="Google Shape;386;p19"/>
            <p:cNvSpPr txBox="1"/>
            <p:nvPr/>
          </p:nvSpPr>
          <p:spPr>
            <a:xfrm>
              <a:off x="-891763" y="-184537"/>
              <a:ext cx="23088600" cy="9349500"/>
            </a:xfrm>
            <a:prstGeom prst="rect">
              <a:avLst/>
            </a:prstGeom>
            <a:solidFill>
              <a:srgbClr val="FFA295"/>
            </a:solidFill>
            <a:ln>
              <a:noFill/>
            </a:ln>
          </p:spPr>
          <p:txBody>
            <a:bodyPr anchorCtr="0" anchor="ctr" bIns="50800" lIns="50800" spcFirstLastPara="1" rIns="50800" wrap="square" tIns="50800">
              <a:noAutofit/>
            </a:bodyPr>
            <a:lstStyle/>
            <a:p>
              <a:pPr indent="0" lvl="0" marL="0" marR="0" rtl="0" algn="l">
                <a:lnSpc>
                  <a:spcPct val="120000"/>
                </a:lnSpc>
                <a:spcBef>
                  <a:spcPts val="0"/>
                </a:spcBef>
                <a:spcAft>
                  <a:spcPts val="0"/>
                </a:spcAft>
                <a:buNone/>
              </a:pPr>
              <a:r>
                <a:rPr b="1" lang="en-US" sz="3750">
                  <a:solidFill>
                    <a:srgbClr val="FFFFFF"/>
                  </a:solidFill>
                  <a:latin typeface="Lato"/>
                  <a:ea typeface="Lato"/>
                  <a:cs typeface="Lato"/>
                  <a:sym typeface="Lato"/>
                </a:rPr>
                <a:t>S= </a:t>
              </a:r>
              <a:r>
                <a:rPr lang="en-US" sz="3750">
                  <a:solidFill>
                    <a:srgbClr val="FFFFFF"/>
                  </a:solidFill>
                  <a:latin typeface="Lato"/>
                  <a:ea typeface="Lato"/>
                  <a:cs typeface="Lato"/>
                  <a:sym typeface="Lato"/>
                </a:rPr>
                <a:t>Lobby Ministry of Information and Communication Technology to introduce obligatory online violence prevention training for police and enforcement officers in 2 years</a:t>
              </a:r>
              <a:endParaRPr/>
            </a:p>
            <a:p>
              <a:pPr indent="0" lvl="0" marL="0" marR="0" rtl="0" algn="l">
                <a:lnSpc>
                  <a:spcPct val="120000"/>
                </a:lnSpc>
                <a:spcBef>
                  <a:spcPts val="0"/>
                </a:spcBef>
                <a:spcAft>
                  <a:spcPts val="0"/>
                </a:spcAft>
                <a:buNone/>
              </a:pPr>
              <a:r>
                <a:rPr lang="en-US" sz="3750">
                  <a:solidFill>
                    <a:srgbClr val="FFFFFF"/>
                  </a:solidFill>
                  <a:latin typeface="Lato"/>
                  <a:ea typeface="Lato"/>
                  <a:cs typeface="Lato"/>
                  <a:sym typeface="Lato"/>
                </a:rPr>
                <a:t>M= There is a new policy/training sessions planned on the OVAW</a:t>
              </a:r>
              <a:endParaRPr/>
            </a:p>
            <a:p>
              <a:pPr indent="0" lvl="0" marL="0" marR="0" rtl="0" algn="l">
                <a:lnSpc>
                  <a:spcPct val="120000"/>
                </a:lnSpc>
                <a:spcBef>
                  <a:spcPts val="0"/>
                </a:spcBef>
                <a:spcAft>
                  <a:spcPts val="0"/>
                </a:spcAft>
                <a:buNone/>
              </a:pPr>
              <a:r>
                <a:rPr lang="en-US" sz="3750">
                  <a:solidFill>
                    <a:srgbClr val="FFFFFF"/>
                  </a:solidFill>
                  <a:latin typeface="Lato"/>
                  <a:ea typeface="Lato"/>
                  <a:cs typeface="Lato"/>
                  <a:sym typeface="Lato"/>
                </a:rPr>
                <a:t>A= Position Papers, Training Curriculum/materials</a:t>
              </a:r>
              <a:endParaRPr/>
            </a:p>
            <a:p>
              <a:pPr indent="0" lvl="0" marL="0" marR="0" rtl="0" algn="l">
                <a:lnSpc>
                  <a:spcPct val="120000"/>
                </a:lnSpc>
                <a:spcBef>
                  <a:spcPts val="0"/>
                </a:spcBef>
                <a:spcAft>
                  <a:spcPts val="0"/>
                </a:spcAft>
                <a:buNone/>
              </a:pPr>
              <a:r>
                <a:rPr lang="en-US" sz="3750">
                  <a:solidFill>
                    <a:srgbClr val="FFFFFF"/>
                  </a:solidFill>
                  <a:latin typeface="Lato"/>
                  <a:ea typeface="Lato"/>
                  <a:cs typeface="Lato"/>
                  <a:sym typeface="Lato"/>
                </a:rPr>
                <a:t>R= Capacity enhancement of enforcement officers to handle the case of online violence  and its victims</a:t>
              </a:r>
              <a:endParaRPr/>
            </a:p>
            <a:p>
              <a:pPr indent="0" lvl="0" marL="0" marR="0" rtl="0" algn="l">
                <a:lnSpc>
                  <a:spcPct val="120000"/>
                </a:lnSpc>
                <a:spcBef>
                  <a:spcPts val="0"/>
                </a:spcBef>
                <a:spcAft>
                  <a:spcPts val="0"/>
                </a:spcAft>
                <a:buNone/>
              </a:pPr>
              <a:r>
                <a:rPr lang="en-US" sz="3750">
                  <a:solidFill>
                    <a:srgbClr val="FFFFFF"/>
                  </a:solidFill>
                  <a:latin typeface="Lato"/>
                  <a:ea typeface="Lato"/>
                  <a:cs typeface="Lato"/>
                  <a:sym typeface="Lato"/>
                </a:rPr>
                <a:t>T= within 6 months</a:t>
              </a: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2ab684ef439_0_82"/>
          <p:cNvSpPr txBox="1"/>
          <p:nvPr/>
        </p:nvSpPr>
        <p:spPr>
          <a:xfrm>
            <a:off x="8489701" y="2845205"/>
            <a:ext cx="9798300" cy="38451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233B8A"/>
                </a:solidFill>
              </a:rPr>
              <a:t>Unveiling the Key to Successful Advocacy Projects.</a:t>
            </a:r>
            <a:endParaRPr b="1">
              <a:solidFill>
                <a:srgbClr val="233B8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
        <p:nvSpPr>
          <p:cNvPr id="391" name="Google Shape;391;g2ab684ef439_0_318"/>
          <p:cNvSpPr txBox="1"/>
          <p:nvPr/>
        </p:nvSpPr>
        <p:spPr>
          <a:xfrm>
            <a:off x="8341676" y="4806405"/>
            <a:ext cx="9798300" cy="21966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4050" u="sng">
                <a:solidFill>
                  <a:schemeClr val="hlink"/>
                </a:solidFill>
                <a:latin typeface="Lato"/>
                <a:ea typeface="Lato"/>
                <a:cs typeface="Lato"/>
                <a:sym typeface="Lato"/>
                <a:hlinkClick r:id="rId4"/>
              </a:rPr>
              <a:t>Miro</a:t>
            </a:r>
            <a:endParaRPr>
              <a:solidFill>
                <a:schemeClr val="dk1"/>
              </a:solidFill>
            </a:endParaRPr>
          </a:p>
          <a:p>
            <a:pPr indent="0" lvl="0" marL="0" rtl="0" algn="ctr">
              <a:lnSpc>
                <a:spcPct val="120000"/>
              </a:lnSpc>
              <a:spcBef>
                <a:spcPts val="0"/>
              </a:spcBef>
              <a:spcAft>
                <a:spcPts val="0"/>
              </a:spcAft>
              <a:buClr>
                <a:schemeClr val="dk1"/>
              </a:buClr>
              <a:buFont typeface="Arial"/>
              <a:buNone/>
            </a:pPr>
            <a:r>
              <a:rPr lang="en-US" sz="4050" u="sng">
                <a:solidFill>
                  <a:schemeClr val="hlink"/>
                </a:solidFill>
                <a:latin typeface="Lato"/>
                <a:ea typeface="Lato"/>
                <a:cs typeface="Lato"/>
                <a:sym typeface="Lato"/>
                <a:hlinkClick r:id="rId5"/>
              </a:rPr>
              <a:t>Google Form</a:t>
            </a:r>
            <a:endParaRPr>
              <a:solidFill>
                <a:schemeClr val="dk1"/>
              </a:solidFill>
            </a:endParaRPr>
          </a:p>
          <a:p>
            <a:pPr indent="0" lvl="0" marL="0" rtl="0" algn="ctr">
              <a:lnSpc>
                <a:spcPct val="120000"/>
              </a:lnSpc>
              <a:spcBef>
                <a:spcPts val="0"/>
              </a:spcBef>
              <a:spcAft>
                <a:spcPts val="0"/>
              </a:spcAft>
              <a:buClr>
                <a:schemeClr val="dk1"/>
              </a:buClr>
              <a:buFont typeface="Arial"/>
              <a:buNone/>
            </a:pPr>
            <a:r>
              <a:t/>
            </a:r>
            <a:endParaRPr sz="4050">
              <a:solidFill>
                <a:srgbClr val="134F5C"/>
              </a:solidFill>
              <a:latin typeface="Lato"/>
              <a:ea typeface="Lato"/>
              <a:cs typeface="Lato"/>
              <a:sym typeface="Lato"/>
            </a:endParaRPr>
          </a:p>
        </p:txBody>
      </p:sp>
      <p:sp>
        <p:nvSpPr>
          <p:cNvPr id="392" name="Google Shape;392;g2ab684ef439_0_318"/>
          <p:cNvSpPr txBox="1"/>
          <p:nvPr/>
        </p:nvSpPr>
        <p:spPr>
          <a:xfrm>
            <a:off x="8833675" y="2896275"/>
            <a:ext cx="9306300" cy="1293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US" sz="7200">
                <a:solidFill>
                  <a:srgbClr val="233B8A"/>
                </a:solidFill>
              </a:rPr>
              <a:t>Activity</a:t>
            </a:r>
            <a:endParaRPr>
              <a:solidFill>
                <a:srgbClr val="233B8A"/>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6" name="Shape 396"/>
        <p:cNvGrpSpPr/>
        <p:nvPr/>
      </p:nvGrpSpPr>
      <p:grpSpPr>
        <a:xfrm>
          <a:off x="0" y="0"/>
          <a:ext cx="0" cy="0"/>
          <a:chOff x="0" y="0"/>
          <a:chExt cx="0" cy="0"/>
        </a:xfrm>
      </p:grpSpPr>
      <p:sp>
        <p:nvSpPr>
          <p:cNvPr id="397" name="Google Shape;397;g2ab684ef439_0_323"/>
          <p:cNvSpPr txBox="1"/>
          <p:nvPr/>
        </p:nvSpPr>
        <p:spPr>
          <a:xfrm>
            <a:off x="8341676" y="4806405"/>
            <a:ext cx="9798300" cy="20304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233B8A"/>
                </a:solidFill>
              </a:rPr>
              <a:t>POWER MAPPING</a:t>
            </a:r>
            <a:endParaRPr b="1">
              <a:solidFill>
                <a:srgbClr val="233B8A"/>
              </a:solidFill>
            </a:endParaRPr>
          </a:p>
          <a:p>
            <a:pPr indent="0" lvl="0" marL="0" rtl="0" algn="ctr">
              <a:lnSpc>
                <a:spcPct val="120000"/>
              </a:lnSpc>
              <a:spcBef>
                <a:spcPts val="0"/>
              </a:spcBef>
              <a:spcAft>
                <a:spcPts val="0"/>
              </a:spcAft>
              <a:buClr>
                <a:schemeClr val="dk1"/>
              </a:buClr>
              <a:buFont typeface="Arial"/>
              <a:buNone/>
            </a:pPr>
            <a:r>
              <a:t/>
            </a:r>
            <a:endParaRPr b="1" sz="4050">
              <a:solidFill>
                <a:srgbClr val="233B8A"/>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1" name="Shape 401"/>
        <p:cNvGrpSpPr/>
        <p:nvPr/>
      </p:nvGrpSpPr>
      <p:grpSpPr>
        <a:xfrm>
          <a:off x="0" y="0"/>
          <a:ext cx="0" cy="0"/>
          <a:chOff x="0" y="0"/>
          <a:chExt cx="0" cy="0"/>
        </a:xfrm>
      </p:grpSpPr>
      <p:sp>
        <p:nvSpPr>
          <p:cNvPr id="402" name="Google Shape;402;g2ab684ef439_0_328"/>
          <p:cNvSpPr txBox="1"/>
          <p:nvPr/>
        </p:nvSpPr>
        <p:spPr>
          <a:xfrm>
            <a:off x="4330625" y="785575"/>
            <a:ext cx="10618800" cy="2382900"/>
          </a:xfrm>
          <a:prstGeom prst="rect">
            <a:avLst/>
          </a:prstGeom>
          <a:noFill/>
          <a:ln>
            <a:noFill/>
          </a:ln>
        </p:spPr>
        <p:txBody>
          <a:bodyPr anchorCtr="0" anchor="ctr" bIns="38100" lIns="38100" spcFirstLastPara="1" rIns="38100" wrap="square" tIns="38100">
            <a:spAutoFit/>
          </a:bodyPr>
          <a:lstStyle/>
          <a:p>
            <a:pPr indent="0" lvl="0" marL="0" rtl="0" algn="ctr">
              <a:lnSpc>
                <a:spcPct val="120016"/>
              </a:lnSpc>
              <a:spcBef>
                <a:spcPts val="0"/>
              </a:spcBef>
              <a:spcAft>
                <a:spcPts val="0"/>
              </a:spcAft>
              <a:buClr>
                <a:schemeClr val="dk1"/>
              </a:buClr>
              <a:buFont typeface="Arial"/>
              <a:buNone/>
            </a:pPr>
            <a:r>
              <a:rPr b="1" lang="en-US" sz="6150">
                <a:solidFill>
                  <a:srgbClr val="313C7F"/>
                </a:solidFill>
                <a:latin typeface="Lato"/>
                <a:ea typeface="Lato"/>
                <a:cs typeface="Lato"/>
                <a:sym typeface="Lato"/>
              </a:rPr>
              <a:t>8 Steps to Effective Advocacy</a:t>
            </a:r>
            <a:endParaRPr b="1">
              <a:solidFill>
                <a:schemeClr val="dk1"/>
              </a:solidFill>
            </a:endParaRPr>
          </a:p>
          <a:p>
            <a:pPr indent="0" lvl="0" marL="0" rtl="0" algn="ctr">
              <a:lnSpc>
                <a:spcPct val="119989"/>
              </a:lnSpc>
              <a:spcBef>
                <a:spcPts val="0"/>
              </a:spcBef>
              <a:spcAft>
                <a:spcPts val="0"/>
              </a:spcAft>
              <a:buClr>
                <a:schemeClr val="dk1"/>
              </a:buClr>
              <a:buFont typeface="Arial"/>
              <a:buNone/>
            </a:pPr>
            <a:r>
              <a:t/>
            </a:r>
            <a:endParaRPr b="1" sz="7600">
              <a:solidFill>
                <a:srgbClr val="313C7F"/>
              </a:solidFill>
              <a:latin typeface="Lato"/>
              <a:ea typeface="Lato"/>
              <a:cs typeface="Lato"/>
              <a:sym typeface="Lato"/>
            </a:endParaRPr>
          </a:p>
        </p:txBody>
      </p:sp>
      <p:pic>
        <p:nvPicPr>
          <p:cNvPr descr="IMG_1213.PNG" id="403" name="Google Shape;403;g2ab684ef439_0_328"/>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404" name="Google Shape;404;g2ab684ef439_0_328"/>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405" name="Google Shape;405;g2ab684ef439_0_328"/>
          <p:cNvSpPr txBox="1"/>
          <p:nvPr/>
        </p:nvSpPr>
        <p:spPr>
          <a:xfrm>
            <a:off x="3723975" y="2654075"/>
            <a:ext cx="13587000" cy="646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t/>
            </a:r>
            <a:endParaRPr sz="3000">
              <a:solidFill>
                <a:srgbClr val="002060"/>
              </a:solidFill>
              <a:latin typeface="Lato"/>
              <a:ea typeface="Lato"/>
              <a:cs typeface="Lato"/>
              <a:sym typeface="Lato"/>
            </a:endParaRPr>
          </a:p>
        </p:txBody>
      </p:sp>
      <p:sp>
        <p:nvSpPr>
          <p:cNvPr id="406" name="Google Shape;406;g2ab684ef439_0_328"/>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
        <p:nvSpPr>
          <p:cNvPr id="407" name="Google Shape;407;g2ab684ef439_0_328"/>
          <p:cNvSpPr/>
          <p:nvPr/>
        </p:nvSpPr>
        <p:spPr>
          <a:xfrm>
            <a:off x="4050538" y="3530392"/>
            <a:ext cx="4632724" cy="4301582"/>
          </a:xfrm>
          <a:custGeom>
            <a:rect b="b" l="l" r="r" t="t"/>
            <a:pathLst>
              <a:path extrusionOk="0" h="4301582" w="4632724">
                <a:moveTo>
                  <a:pt x="0" y="0"/>
                </a:moveTo>
                <a:lnTo>
                  <a:pt x="4632724" y="0"/>
                </a:lnTo>
                <a:lnTo>
                  <a:pt x="4632724" y="4301581"/>
                </a:lnTo>
                <a:lnTo>
                  <a:pt x="0" y="4301581"/>
                </a:lnTo>
                <a:lnTo>
                  <a:pt x="0" y="0"/>
                </a:lnTo>
                <a:close/>
              </a:path>
            </a:pathLst>
          </a:custGeom>
          <a:blipFill rotWithShape="1">
            <a:blip r:embed="rId6">
              <a:alphaModFix/>
            </a:blip>
            <a:stretch>
              <a:fillRect b="0" l="0" r="0" t="0"/>
            </a:stretch>
          </a:blipFill>
          <a:ln>
            <a:noFill/>
          </a:ln>
        </p:spPr>
      </p:sp>
      <p:sp>
        <p:nvSpPr>
          <p:cNvPr id="408" name="Google Shape;408;g2ab684ef439_0_328"/>
          <p:cNvSpPr/>
          <p:nvPr/>
        </p:nvSpPr>
        <p:spPr>
          <a:xfrm>
            <a:off x="10988277" y="3409786"/>
            <a:ext cx="4632725" cy="4301582"/>
          </a:xfrm>
          <a:custGeom>
            <a:rect b="b" l="l" r="r" t="t"/>
            <a:pathLst>
              <a:path extrusionOk="0" h="4301582" w="4632725">
                <a:moveTo>
                  <a:pt x="0" y="0"/>
                </a:moveTo>
                <a:lnTo>
                  <a:pt x="4632725" y="0"/>
                </a:lnTo>
                <a:lnTo>
                  <a:pt x="4632725" y="4301582"/>
                </a:lnTo>
                <a:lnTo>
                  <a:pt x="0" y="4301582"/>
                </a:lnTo>
                <a:lnTo>
                  <a:pt x="0" y="0"/>
                </a:lnTo>
                <a:close/>
              </a:path>
            </a:pathLst>
          </a:custGeom>
          <a:blipFill rotWithShape="1">
            <a:blip r:embed="rId7">
              <a:alphaModFix/>
            </a:blip>
            <a:stretch>
              <a:fillRect b="0" l="0" r="0" t="0"/>
            </a:stretch>
          </a:blipFill>
          <a:ln>
            <a:noFill/>
          </a:ln>
        </p:spPr>
      </p:sp>
      <p:sp>
        <p:nvSpPr>
          <p:cNvPr id="409" name="Google Shape;409;g2ab684ef439_0_328"/>
          <p:cNvSpPr txBox="1"/>
          <p:nvPr/>
        </p:nvSpPr>
        <p:spPr>
          <a:xfrm>
            <a:off x="4871604" y="4976332"/>
            <a:ext cx="2915700" cy="1844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25">
                <a:solidFill>
                  <a:srgbClr val="233B8A"/>
                </a:solidFill>
                <a:latin typeface="Lato"/>
                <a:ea typeface="Lato"/>
                <a:cs typeface="Lato"/>
                <a:sym typeface="Lato"/>
              </a:rPr>
              <a:t>“Primary Audience”</a:t>
            </a:r>
            <a:endParaRPr/>
          </a:p>
          <a:p>
            <a:pPr indent="0" lvl="0" marL="0" marR="0" rtl="0" algn="ctr">
              <a:lnSpc>
                <a:spcPct val="120000"/>
              </a:lnSpc>
              <a:spcBef>
                <a:spcPts val="0"/>
              </a:spcBef>
              <a:spcAft>
                <a:spcPts val="0"/>
              </a:spcAft>
              <a:buNone/>
            </a:pPr>
            <a:r>
              <a:t/>
            </a:r>
            <a:endParaRPr b="1" sz="3525">
              <a:solidFill>
                <a:srgbClr val="233B8A"/>
              </a:solidFill>
              <a:latin typeface="Lato"/>
              <a:ea typeface="Lato"/>
              <a:cs typeface="Lato"/>
              <a:sym typeface="Lato"/>
            </a:endParaRPr>
          </a:p>
        </p:txBody>
      </p:sp>
      <p:sp>
        <p:nvSpPr>
          <p:cNvPr id="410" name="Google Shape;410;g2ab684ef439_0_328"/>
          <p:cNvSpPr txBox="1"/>
          <p:nvPr/>
        </p:nvSpPr>
        <p:spPr>
          <a:xfrm>
            <a:off x="11721331" y="4914147"/>
            <a:ext cx="2915700" cy="1844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25">
                <a:solidFill>
                  <a:srgbClr val="233B8A"/>
                </a:solidFill>
                <a:latin typeface="Lato"/>
                <a:ea typeface="Lato"/>
                <a:cs typeface="Lato"/>
                <a:sym typeface="Lato"/>
              </a:rPr>
              <a:t>“Secondary Audience”</a:t>
            </a:r>
            <a:endParaRPr/>
          </a:p>
          <a:p>
            <a:pPr indent="0" lvl="0" marL="0" marR="0" rtl="0" algn="ctr">
              <a:lnSpc>
                <a:spcPct val="120000"/>
              </a:lnSpc>
              <a:spcBef>
                <a:spcPts val="0"/>
              </a:spcBef>
              <a:spcAft>
                <a:spcPts val="0"/>
              </a:spcAft>
              <a:buNone/>
            </a:pPr>
            <a:r>
              <a:t/>
            </a:r>
            <a:endParaRPr b="1" sz="3525">
              <a:solidFill>
                <a:srgbClr val="233B8A"/>
              </a:solidFill>
              <a:latin typeface="Lato"/>
              <a:ea typeface="Lato"/>
              <a:cs typeface="Lato"/>
              <a:sym typeface="Lato"/>
            </a:endParaRPr>
          </a:p>
        </p:txBody>
      </p:sp>
      <p:sp>
        <p:nvSpPr>
          <p:cNvPr id="411" name="Google Shape;411;g2ab684ef439_0_328"/>
          <p:cNvSpPr txBox="1"/>
          <p:nvPr/>
        </p:nvSpPr>
        <p:spPr>
          <a:xfrm>
            <a:off x="4380104" y="6504949"/>
            <a:ext cx="3743100" cy="27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1800">
                <a:solidFill>
                  <a:srgbClr val="FFFFFF"/>
                </a:solidFill>
                <a:latin typeface="Lato"/>
                <a:ea typeface="Lato"/>
                <a:cs typeface="Lato"/>
                <a:sym typeface="Lato"/>
              </a:rPr>
              <a:t>POWER TO MAKE CHANGE </a:t>
            </a:r>
            <a:endParaRPr/>
          </a:p>
        </p:txBody>
      </p:sp>
      <p:sp>
        <p:nvSpPr>
          <p:cNvPr id="412" name="Google Shape;412;g2ab684ef439_0_328"/>
          <p:cNvSpPr txBox="1"/>
          <p:nvPr/>
        </p:nvSpPr>
        <p:spPr>
          <a:xfrm>
            <a:off x="11540092" y="6501205"/>
            <a:ext cx="3679800" cy="27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1800">
                <a:solidFill>
                  <a:srgbClr val="FFFFFF"/>
                </a:solidFill>
                <a:latin typeface="Lato"/>
                <a:ea typeface="Lato"/>
                <a:cs typeface="Lato"/>
                <a:sym typeface="Lato"/>
              </a:rPr>
              <a:t>Power to Influence </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6074849507_0_5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418" name="Google Shape;418;g26074849507_0_52"/>
          <p:cNvSpPr txBox="1"/>
          <p:nvPr/>
        </p:nvSpPr>
        <p:spPr>
          <a:xfrm>
            <a:off x="3573334" y="790637"/>
            <a:ext cx="10131300" cy="1285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8350">
                <a:solidFill>
                  <a:srgbClr val="313C7F"/>
                </a:solidFill>
              </a:rPr>
              <a:t>Guess who is whom?</a:t>
            </a:r>
            <a:endParaRPr sz="200"/>
          </a:p>
        </p:txBody>
      </p:sp>
      <p:grpSp>
        <p:nvGrpSpPr>
          <p:cNvPr id="419" name="Google Shape;419;g26074849507_0_52"/>
          <p:cNvGrpSpPr/>
          <p:nvPr/>
        </p:nvGrpSpPr>
        <p:grpSpPr>
          <a:xfrm>
            <a:off x="148025" y="2396625"/>
            <a:ext cx="17538300" cy="7779375"/>
            <a:chOff x="-1187763" y="-1034771"/>
            <a:chExt cx="23384400" cy="10372500"/>
          </a:xfrm>
        </p:grpSpPr>
        <p:sp>
          <p:nvSpPr>
            <p:cNvPr id="420" name="Google Shape;420;g26074849507_0_52"/>
            <p:cNvSpPr/>
            <p:nvPr/>
          </p:nvSpPr>
          <p:spPr>
            <a:xfrm>
              <a:off x="6350" y="6350"/>
              <a:ext cx="22184106" cy="6873621"/>
            </a:xfrm>
            <a:custGeom>
              <a:rect b="b" l="l" r="r" t="t"/>
              <a:pathLst>
                <a:path extrusionOk="0" h="6873621" w="22184106">
                  <a:moveTo>
                    <a:pt x="0" y="0"/>
                  </a:moveTo>
                  <a:lnTo>
                    <a:pt x="22184106" y="0"/>
                  </a:lnTo>
                  <a:lnTo>
                    <a:pt x="22184106" y="6873621"/>
                  </a:lnTo>
                  <a:lnTo>
                    <a:pt x="0" y="6873621"/>
                  </a:lnTo>
                  <a:close/>
                </a:path>
              </a:pathLst>
            </a:custGeom>
            <a:solidFill>
              <a:srgbClr val="50B6B7"/>
            </a:solidFill>
            <a:ln>
              <a:noFill/>
            </a:ln>
          </p:spPr>
        </p:sp>
        <p:sp>
          <p:nvSpPr>
            <p:cNvPr id="421" name="Google Shape;421;g26074849507_0_52"/>
            <p:cNvSpPr txBox="1"/>
            <p:nvPr/>
          </p:nvSpPr>
          <p:spPr>
            <a:xfrm>
              <a:off x="-1187763" y="-1034771"/>
              <a:ext cx="23384400" cy="10372500"/>
            </a:xfrm>
            <a:prstGeom prst="rect">
              <a:avLst/>
            </a:prstGeom>
            <a:solidFill>
              <a:srgbClr val="FFDA00"/>
            </a:solidFill>
            <a:ln cap="flat" cmpd="sng" w="9525">
              <a:solidFill>
                <a:schemeClr val="lt1"/>
              </a:solidFill>
              <a:prstDash val="solid"/>
              <a:round/>
              <a:headEnd len="sm" w="sm" type="none"/>
              <a:tailEnd len="sm" w="sm" type="none"/>
            </a:ln>
          </p:spPr>
          <p:txBody>
            <a:bodyPr anchorCtr="0" anchor="ctr" bIns="50800" lIns="50800" spcFirstLastPara="1" rIns="50800" wrap="square" tIns="50800">
              <a:noAutofit/>
            </a:bodyPr>
            <a:lstStyle/>
            <a:p>
              <a:pPr indent="0" lvl="0" marL="0" marR="0" rtl="0" algn="l">
                <a:lnSpc>
                  <a:spcPct val="120000"/>
                </a:lnSpc>
                <a:spcBef>
                  <a:spcPts val="0"/>
                </a:spcBef>
                <a:spcAft>
                  <a:spcPts val="0"/>
                </a:spcAft>
                <a:buNone/>
              </a:pPr>
              <a:r>
                <a:rPr b="1" lang="en-US" sz="4000">
                  <a:solidFill>
                    <a:schemeClr val="dk1"/>
                  </a:solidFill>
                  <a:latin typeface="Lato"/>
                  <a:ea typeface="Lato"/>
                  <a:cs typeface="Lato"/>
                  <a:sym typeface="Lato"/>
                </a:rPr>
                <a:t>Malta</a:t>
              </a:r>
              <a:endParaRPr b="1" sz="4000">
                <a:solidFill>
                  <a:schemeClr val="dk1"/>
                </a:solidFill>
                <a:latin typeface="Lato"/>
                <a:ea typeface="Lato"/>
                <a:cs typeface="Lato"/>
                <a:sym typeface="Lato"/>
              </a:endParaRPr>
            </a:p>
            <a:p>
              <a:pPr indent="0" lvl="0" marL="0" marR="0" rtl="0" algn="l">
                <a:lnSpc>
                  <a:spcPct val="120000"/>
                </a:lnSpc>
                <a:spcBef>
                  <a:spcPts val="0"/>
                </a:spcBef>
                <a:spcAft>
                  <a:spcPts val="0"/>
                </a:spcAft>
                <a:buNone/>
              </a:pPr>
              <a:r>
                <a:rPr lang="en-US" sz="3300">
                  <a:solidFill>
                    <a:schemeClr val="dk1"/>
                  </a:solidFill>
                  <a:latin typeface="Lato"/>
                  <a:ea typeface="Lato"/>
                  <a:cs typeface="Lato"/>
                  <a:sym typeface="Lato"/>
                </a:rPr>
                <a:t>In 2013, Girls Guides from Malta created an advocagy campaign after nurses and medical practitioners among them recognised many of the refugee women they treated had experienced FGM. At that time there was little awareness of FGM, so they decided to raise awareness and delivered training to police, doctors and teachers. As there were no policies or laws addressing FGM in their country they decided to lobby the government to make it illegal. With the support of the communities they had educated on the issue, they pressured the government to create legislation making it illegal to carry out FGM in Malta.</a:t>
              </a:r>
              <a:endParaRPr sz="3300">
                <a:solidFill>
                  <a:schemeClr val="dk1"/>
                </a:solidFill>
                <a:latin typeface="Lato"/>
                <a:ea typeface="Lato"/>
                <a:cs typeface="Lato"/>
                <a:sym typeface="Lato"/>
              </a:endParaRPr>
            </a:p>
          </p:txBody>
        </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5" name="Shape 425"/>
        <p:cNvGrpSpPr/>
        <p:nvPr/>
      </p:nvGrpSpPr>
      <p:grpSpPr>
        <a:xfrm>
          <a:off x="0" y="0"/>
          <a:ext cx="0" cy="0"/>
          <a:chOff x="0" y="0"/>
          <a:chExt cx="0" cy="0"/>
        </a:xfrm>
      </p:grpSpPr>
      <p:sp>
        <p:nvSpPr>
          <p:cNvPr id="426" name="Google Shape;426;g2ab684ef439_0_342"/>
          <p:cNvSpPr txBox="1"/>
          <p:nvPr/>
        </p:nvSpPr>
        <p:spPr>
          <a:xfrm>
            <a:off x="8341676" y="4806405"/>
            <a:ext cx="9798300" cy="20163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4500" u="sng">
                <a:solidFill>
                  <a:schemeClr val="hlink"/>
                </a:solidFill>
                <a:latin typeface="Lato"/>
                <a:ea typeface="Lato"/>
                <a:cs typeface="Lato"/>
                <a:sym typeface="Lato"/>
                <a:hlinkClick r:id="rId4"/>
              </a:rPr>
              <a:t>Google Doc</a:t>
            </a:r>
            <a:endParaRPr>
              <a:solidFill>
                <a:schemeClr val="dk1"/>
              </a:solidFill>
            </a:endParaRPr>
          </a:p>
          <a:p>
            <a:pPr indent="0" lvl="0" marL="0" rtl="0" algn="ctr">
              <a:lnSpc>
                <a:spcPct val="120000"/>
              </a:lnSpc>
              <a:spcBef>
                <a:spcPts val="0"/>
              </a:spcBef>
              <a:spcAft>
                <a:spcPts val="0"/>
              </a:spcAft>
              <a:buClr>
                <a:schemeClr val="dk1"/>
              </a:buClr>
              <a:buFont typeface="Arial"/>
              <a:buNone/>
            </a:pPr>
            <a:r>
              <a:t/>
            </a:r>
            <a:endParaRPr b="1" sz="7200">
              <a:solidFill>
                <a:srgbClr val="233B8A"/>
              </a:solidFill>
            </a:endParaRPr>
          </a:p>
        </p:txBody>
      </p:sp>
      <p:sp>
        <p:nvSpPr>
          <p:cNvPr id="427" name="Google Shape;427;g2ab684ef439_0_342"/>
          <p:cNvSpPr txBox="1"/>
          <p:nvPr/>
        </p:nvSpPr>
        <p:spPr>
          <a:xfrm>
            <a:off x="9047375" y="2682750"/>
            <a:ext cx="8736900" cy="16854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US" sz="9750">
                <a:solidFill>
                  <a:srgbClr val="313C7F"/>
                </a:solidFill>
              </a:rPr>
              <a:t>Activity Time</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1" name="Shape 431"/>
        <p:cNvGrpSpPr/>
        <p:nvPr/>
      </p:nvGrpSpPr>
      <p:grpSpPr>
        <a:xfrm>
          <a:off x="0" y="0"/>
          <a:ext cx="0" cy="0"/>
          <a:chOff x="0" y="0"/>
          <a:chExt cx="0" cy="0"/>
        </a:xfrm>
      </p:grpSpPr>
      <p:sp>
        <p:nvSpPr>
          <p:cNvPr id="432" name="Google Shape;432;g2ab684ef439_0_430"/>
          <p:cNvSpPr txBox="1"/>
          <p:nvPr/>
        </p:nvSpPr>
        <p:spPr>
          <a:xfrm>
            <a:off x="5192386" y="6428394"/>
            <a:ext cx="7903200" cy="2216400"/>
          </a:xfrm>
          <a:prstGeom prst="rect">
            <a:avLst/>
          </a:prstGeom>
          <a:noFill/>
          <a:ln>
            <a:noFill/>
          </a:ln>
        </p:spPr>
        <p:txBody>
          <a:bodyPr anchorCtr="0" anchor="ctr" bIns="38100" lIns="38100" spcFirstLastPara="1" rIns="38100" wrap="square" tIns="38100">
            <a:spAutoFit/>
          </a:bodyPr>
          <a:lstStyle/>
          <a:p>
            <a:pPr indent="0" lvl="0" marL="0" marR="0" rtl="0" algn="ctr">
              <a:lnSpc>
                <a:spcPct val="100000"/>
              </a:lnSpc>
              <a:spcBef>
                <a:spcPts val="0"/>
              </a:spcBef>
              <a:spcAft>
                <a:spcPts val="0"/>
              </a:spcAft>
              <a:buClr>
                <a:srgbClr val="0000FF"/>
              </a:buClr>
              <a:buSzPts val="2300"/>
              <a:buFont typeface="Lato"/>
              <a:buNone/>
            </a:pPr>
            <a:r>
              <a:rPr b="0" i="0" lang="en-US" sz="2300" u="sng" cap="none" strike="noStrike">
                <a:solidFill>
                  <a:srgbClr val="0000FF"/>
                </a:solidFill>
                <a:latin typeface="Lato"/>
                <a:ea typeface="Lato"/>
                <a:cs typeface="Lato"/>
                <a:sym typeface="Lato"/>
                <a:hlinkClick r:id="rId4">
                  <a:extLst>
                    <a:ext uri="{A12FA001-AC4F-418D-AE19-62706E023703}">
                      <ahyp:hlinkClr val="tx"/>
                    </a:ext>
                  </a:extLst>
                </a:hlinkClick>
              </a:rPr>
              <a:t>www.wagggs.org</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@wagggsworld</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World Association of Girl Guides &amp; Girl Scouts.</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World Bureau, Olave Centre, 12c Lyndhurst Road, London, NW3</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SPQ,  United Kingdom.</a:t>
            </a:r>
            <a:endParaRPr sz="1100"/>
          </a:p>
        </p:txBody>
      </p:sp>
      <p:pic>
        <p:nvPicPr>
          <p:cNvPr descr="pasted-image.tiff" id="433" name="Google Shape;433;g2ab684ef439_0_430"/>
          <p:cNvPicPr preferRelativeResize="0"/>
          <p:nvPr/>
        </p:nvPicPr>
        <p:blipFill rotWithShape="1">
          <a:blip r:embed="rId5">
            <a:alphaModFix/>
          </a:blip>
          <a:srcRect b="55498" l="8087" r="30828" t="13162"/>
          <a:stretch/>
        </p:blipFill>
        <p:spPr>
          <a:xfrm>
            <a:off x="7073880" y="7041141"/>
            <a:ext cx="1203216" cy="308617"/>
          </a:xfrm>
          <a:custGeom>
            <a:rect b="b" l="l" r="r" t="t"/>
            <a:pathLst>
              <a:path extrusionOk="0" h="21402" w="21593">
                <a:moveTo>
                  <a:pt x="10669" y="10"/>
                </a:moveTo>
                <a:cubicBezTo>
                  <a:pt x="9485" y="198"/>
                  <a:pt x="8426" y="3277"/>
                  <a:pt x="8110" y="8039"/>
                </a:cubicBezTo>
                <a:cubicBezTo>
                  <a:pt x="8017" y="9431"/>
                  <a:pt x="8014" y="11799"/>
                  <a:pt x="8099" y="13158"/>
                </a:cubicBezTo>
                <a:cubicBezTo>
                  <a:pt x="8185" y="14529"/>
                  <a:pt x="8446" y="16533"/>
                  <a:pt x="8682" y="17637"/>
                </a:cubicBezTo>
                <a:cubicBezTo>
                  <a:pt x="9092" y="19543"/>
                  <a:pt x="9727" y="20874"/>
                  <a:pt x="10418" y="21290"/>
                </a:cubicBezTo>
                <a:cubicBezTo>
                  <a:pt x="10538" y="21363"/>
                  <a:pt x="10769" y="21410"/>
                  <a:pt x="10931" y="21373"/>
                </a:cubicBezTo>
                <a:cubicBezTo>
                  <a:pt x="11837" y="21163"/>
                  <a:pt x="12600" y="19510"/>
                  <a:pt x="13089" y="16729"/>
                </a:cubicBezTo>
                <a:cubicBezTo>
                  <a:pt x="13331" y="15352"/>
                  <a:pt x="13472" y="13856"/>
                  <a:pt x="13532" y="12332"/>
                </a:cubicBezTo>
                <a:cubicBezTo>
                  <a:pt x="13555" y="11403"/>
                  <a:pt x="13562" y="10294"/>
                  <a:pt x="13543" y="9381"/>
                </a:cubicBezTo>
                <a:cubicBezTo>
                  <a:pt x="13421" y="5622"/>
                  <a:pt x="12795" y="2176"/>
                  <a:pt x="11796" y="732"/>
                </a:cubicBezTo>
                <a:cubicBezTo>
                  <a:pt x="11499" y="303"/>
                  <a:pt x="11199" y="60"/>
                  <a:pt x="10904" y="10"/>
                </a:cubicBezTo>
                <a:cubicBezTo>
                  <a:pt x="10824" y="-4"/>
                  <a:pt x="10748" y="-3"/>
                  <a:pt x="10669" y="10"/>
                </a:cubicBezTo>
                <a:close/>
                <a:moveTo>
                  <a:pt x="2480" y="51"/>
                </a:moveTo>
                <a:cubicBezTo>
                  <a:pt x="1394" y="467"/>
                  <a:pt x="437" y="3330"/>
                  <a:pt x="102" y="7709"/>
                </a:cubicBezTo>
                <a:cubicBezTo>
                  <a:pt x="27" y="8692"/>
                  <a:pt x="-7" y="9894"/>
                  <a:pt x="1" y="11053"/>
                </a:cubicBezTo>
                <a:cubicBezTo>
                  <a:pt x="1" y="11155"/>
                  <a:pt x="5" y="11262"/>
                  <a:pt x="6" y="11362"/>
                </a:cubicBezTo>
                <a:cubicBezTo>
                  <a:pt x="9" y="11584"/>
                  <a:pt x="11" y="11807"/>
                  <a:pt x="17" y="12023"/>
                </a:cubicBezTo>
                <a:cubicBezTo>
                  <a:pt x="30" y="12501"/>
                  <a:pt x="52" y="12944"/>
                  <a:pt x="81" y="13364"/>
                </a:cubicBezTo>
                <a:cubicBezTo>
                  <a:pt x="297" y="16518"/>
                  <a:pt x="854" y="19051"/>
                  <a:pt x="1582" y="20382"/>
                </a:cubicBezTo>
                <a:cubicBezTo>
                  <a:pt x="1607" y="20426"/>
                  <a:pt x="1631" y="20463"/>
                  <a:pt x="1657" y="20506"/>
                </a:cubicBezTo>
                <a:cubicBezTo>
                  <a:pt x="1737" y="20641"/>
                  <a:pt x="1818" y="20772"/>
                  <a:pt x="1903" y="20878"/>
                </a:cubicBezTo>
                <a:cubicBezTo>
                  <a:pt x="1931" y="20915"/>
                  <a:pt x="1959" y="20948"/>
                  <a:pt x="1988" y="20981"/>
                </a:cubicBezTo>
                <a:cubicBezTo>
                  <a:pt x="2116" y="21126"/>
                  <a:pt x="2248" y="21238"/>
                  <a:pt x="2383" y="21311"/>
                </a:cubicBezTo>
                <a:cubicBezTo>
                  <a:pt x="2914" y="21596"/>
                  <a:pt x="3508" y="21206"/>
                  <a:pt x="4029" y="20217"/>
                </a:cubicBezTo>
                <a:cubicBezTo>
                  <a:pt x="4323" y="19657"/>
                  <a:pt x="4427" y="19341"/>
                  <a:pt x="4707" y="18256"/>
                </a:cubicBezTo>
                <a:cubicBezTo>
                  <a:pt x="5226" y="16246"/>
                  <a:pt x="5486" y="14026"/>
                  <a:pt x="5525" y="11259"/>
                </a:cubicBezTo>
                <a:cubicBezTo>
                  <a:pt x="5592" y="6527"/>
                  <a:pt x="4875" y="2267"/>
                  <a:pt x="3740" y="670"/>
                </a:cubicBezTo>
                <a:cubicBezTo>
                  <a:pt x="3514" y="352"/>
                  <a:pt x="3284" y="167"/>
                  <a:pt x="3057" y="72"/>
                </a:cubicBezTo>
                <a:cubicBezTo>
                  <a:pt x="2966" y="55"/>
                  <a:pt x="2864" y="49"/>
                  <a:pt x="2736" y="51"/>
                </a:cubicBezTo>
                <a:cubicBezTo>
                  <a:pt x="2631" y="52"/>
                  <a:pt x="2552" y="42"/>
                  <a:pt x="2480" y="51"/>
                </a:cubicBezTo>
                <a:close/>
                <a:moveTo>
                  <a:pt x="18831" y="51"/>
                </a:moveTo>
                <a:cubicBezTo>
                  <a:pt x="18564" y="51"/>
                  <a:pt x="18296" y="127"/>
                  <a:pt x="18131" y="299"/>
                </a:cubicBezTo>
                <a:cubicBezTo>
                  <a:pt x="17561" y="894"/>
                  <a:pt x="16957" y="2436"/>
                  <a:pt x="16630" y="4138"/>
                </a:cubicBezTo>
                <a:cubicBezTo>
                  <a:pt x="15873" y="8081"/>
                  <a:pt x="15875" y="13399"/>
                  <a:pt x="16636" y="17286"/>
                </a:cubicBezTo>
                <a:cubicBezTo>
                  <a:pt x="17040" y="19352"/>
                  <a:pt x="17723" y="20855"/>
                  <a:pt x="18447" y="21290"/>
                </a:cubicBezTo>
                <a:cubicBezTo>
                  <a:pt x="18567" y="21362"/>
                  <a:pt x="18802" y="21390"/>
                  <a:pt x="18970" y="21352"/>
                </a:cubicBezTo>
                <a:cubicBezTo>
                  <a:pt x="20473" y="21007"/>
                  <a:pt x="21593" y="16467"/>
                  <a:pt x="21593" y="10702"/>
                </a:cubicBezTo>
                <a:cubicBezTo>
                  <a:pt x="21593" y="6064"/>
                  <a:pt x="20854" y="2065"/>
                  <a:pt x="19739" y="547"/>
                </a:cubicBezTo>
                <a:cubicBezTo>
                  <a:pt x="19712" y="514"/>
                  <a:pt x="19703" y="521"/>
                  <a:pt x="19675" y="485"/>
                </a:cubicBezTo>
                <a:cubicBezTo>
                  <a:pt x="19566" y="348"/>
                  <a:pt x="19450" y="236"/>
                  <a:pt x="19328" y="154"/>
                </a:cubicBezTo>
                <a:cubicBezTo>
                  <a:pt x="19181" y="79"/>
                  <a:pt x="19008" y="51"/>
                  <a:pt x="18831" y="51"/>
                </a:cubicBezTo>
                <a:close/>
                <a:moveTo>
                  <a:pt x="3089" y="3622"/>
                </a:moveTo>
                <a:cubicBezTo>
                  <a:pt x="3174" y="3612"/>
                  <a:pt x="3271" y="3614"/>
                  <a:pt x="3382" y="3643"/>
                </a:cubicBezTo>
                <a:lnTo>
                  <a:pt x="3714" y="3725"/>
                </a:lnTo>
                <a:lnTo>
                  <a:pt x="3714" y="4881"/>
                </a:lnTo>
                <a:lnTo>
                  <a:pt x="3714" y="6016"/>
                </a:lnTo>
                <a:lnTo>
                  <a:pt x="3527" y="6058"/>
                </a:lnTo>
                <a:cubicBezTo>
                  <a:pt x="3087" y="6147"/>
                  <a:pt x="3030" y="6357"/>
                  <a:pt x="3030" y="7998"/>
                </a:cubicBezTo>
                <a:lnTo>
                  <a:pt x="3030" y="9216"/>
                </a:lnTo>
                <a:lnTo>
                  <a:pt x="3345" y="9216"/>
                </a:lnTo>
                <a:cubicBezTo>
                  <a:pt x="3516" y="9216"/>
                  <a:pt x="3665" y="9272"/>
                  <a:pt x="3676" y="9340"/>
                </a:cubicBezTo>
                <a:cubicBezTo>
                  <a:pt x="3697" y="9473"/>
                  <a:pt x="3600" y="11692"/>
                  <a:pt x="3564" y="11920"/>
                </a:cubicBezTo>
                <a:cubicBezTo>
                  <a:pt x="3552" y="11996"/>
                  <a:pt x="3426" y="12064"/>
                  <a:pt x="3286" y="12064"/>
                </a:cubicBezTo>
                <a:lnTo>
                  <a:pt x="3035" y="12064"/>
                </a:lnTo>
                <a:lnTo>
                  <a:pt x="3025" y="15428"/>
                </a:lnTo>
                <a:lnTo>
                  <a:pt x="3014" y="18813"/>
                </a:lnTo>
                <a:lnTo>
                  <a:pt x="2645" y="18855"/>
                </a:lnTo>
                <a:cubicBezTo>
                  <a:pt x="2441" y="18877"/>
                  <a:pt x="2264" y="18848"/>
                  <a:pt x="2250" y="18793"/>
                </a:cubicBezTo>
                <a:cubicBezTo>
                  <a:pt x="2236" y="18739"/>
                  <a:pt x="2223" y="17210"/>
                  <a:pt x="2223" y="15387"/>
                </a:cubicBezTo>
                <a:lnTo>
                  <a:pt x="2223" y="12064"/>
                </a:lnTo>
                <a:lnTo>
                  <a:pt x="1919" y="12023"/>
                </a:lnTo>
                <a:lnTo>
                  <a:pt x="1614" y="11981"/>
                </a:lnTo>
                <a:lnTo>
                  <a:pt x="1614" y="10640"/>
                </a:lnTo>
                <a:lnTo>
                  <a:pt x="1614" y="9278"/>
                </a:lnTo>
                <a:lnTo>
                  <a:pt x="1913" y="9236"/>
                </a:lnTo>
                <a:lnTo>
                  <a:pt x="2213" y="9195"/>
                </a:lnTo>
                <a:lnTo>
                  <a:pt x="2229" y="7606"/>
                </a:lnTo>
                <a:cubicBezTo>
                  <a:pt x="2248" y="5776"/>
                  <a:pt x="2308" y="5185"/>
                  <a:pt x="2549" y="4345"/>
                </a:cubicBezTo>
                <a:cubicBezTo>
                  <a:pt x="2686" y="3866"/>
                  <a:pt x="2835" y="3652"/>
                  <a:pt x="3089" y="3622"/>
                </a:cubicBezTo>
                <a:close/>
                <a:moveTo>
                  <a:pt x="10802" y="3808"/>
                </a:moveTo>
                <a:lnTo>
                  <a:pt x="11855" y="3808"/>
                </a:lnTo>
                <a:lnTo>
                  <a:pt x="12047" y="4179"/>
                </a:lnTo>
                <a:cubicBezTo>
                  <a:pt x="12253" y="4575"/>
                  <a:pt x="12379" y="5075"/>
                  <a:pt x="12506" y="5996"/>
                </a:cubicBezTo>
                <a:cubicBezTo>
                  <a:pt x="12585" y="6561"/>
                  <a:pt x="12587" y="6722"/>
                  <a:pt x="12587" y="10702"/>
                </a:cubicBezTo>
                <a:cubicBezTo>
                  <a:pt x="12587" y="14705"/>
                  <a:pt x="12586" y="14849"/>
                  <a:pt x="12506" y="15428"/>
                </a:cubicBezTo>
                <a:cubicBezTo>
                  <a:pt x="12405" y="16161"/>
                  <a:pt x="12206" y="16919"/>
                  <a:pt x="12026" y="17265"/>
                </a:cubicBezTo>
                <a:cubicBezTo>
                  <a:pt x="11905" y="17496"/>
                  <a:pt x="11772" y="17546"/>
                  <a:pt x="10840" y="17575"/>
                </a:cubicBezTo>
                <a:cubicBezTo>
                  <a:pt x="9704" y="17610"/>
                  <a:pt x="9632" y="17570"/>
                  <a:pt x="9381" y="16832"/>
                </a:cubicBezTo>
                <a:cubicBezTo>
                  <a:pt x="9224" y="16367"/>
                  <a:pt x="9091" y="15599"/>
                  <a:pt x="9034" y="14830"/>
                </a:cubicBezTo>
                <a:cubicBezTo>
                  <a:pt x="9005" y="14444"/>
                  <a:pt x="8994" y="13008"/>
                  <a:pt x="9002" y="10351"/>
                </a:cubicBezTo>
                <a:cubicBezTo>
                  <a:pt x="9012" y="6933"/>
                  <a:pt x="9025" y="6377"/>
                  <a:pt x="9082" y="5975"/>
                </a:cubicBezTo>
                <a:cubicBezTo>
                  <a:pt x="9196" y="5170"/>
                  <a:pt x="9378" y="4480"/>
                  <a:pt x="9568" y="4138"/>
                </a:cubicBezTo>
                <a:cubicBezTo>
                  <a:pt x="9748" y="3815"/>
                  <a:pt x="9779" y="3810"/>
                  <a:pt x="10802" y="3808"/>
                </a:cubicBezTo>
                <a:close/>
                <a:moveTo>
                  <a:pt x="10359" y="5088"/>
                </a:moveTo>
                <a:cubicBezTo>
                  <a:pt x="9962" y="5089"/>
                  <a:pt x="9847" y="5142"/>
                  <a:pt x="9745" y="5294"/>
                </a:cubicBezTo>
                <a:cubicBezTo>
                  <a:pt x="9553" y="5576"/>
                  <a:pt x="9422" y="6225"/>
                  <a:pt x="9371" y="7090"/>
                </a:cubicBezTo>
                <a:cubicBezTo>
                  <a:pt x="9320" y="7942"/>
                  <a:pt x="9320" y="13417"/>
                  <a:pt x="9371" y="14335"/>
                </a:cubicBezTo>
                <a:cubicBezTo>
                  <a:pt x="9419" y="15214"/>
                  <a:pt x="9585" y="15939"/>
                  <a:pt x="9793" y="16151"/>
                </a:cubicBezTo>
                <a:cubicBezTo>
                  <a:pt x="9981" y="16344"/>
                  <a:pt x="11594" y="16360"/>
                  <a:pt x="11769" y="16172"/>
                </a:cubicBezTo>
                <a:cubicBezTo>
                  <a:pt x="11945" y="15984"/>
                  <a:pt x="12122" y="15401"/>
                  <a:pt x="12186" y="14809"/>
                </a:cubicBezTo>
                <a:cubicBezTo>
                  <a:pt x="12224" y="14457"/>
                  <a:pt x="12239" y="13439"/>
                  <a:pt x="12239" y="10619"/>
                </a:cubicBezTo>
                <a:cubicBezTo>
                  <a:pt x="12239" y="7043"/>
                  <a:pt x="12237" y="6885"/>
                  <a:pt x="12159" y="6347"/>
                </a:cubicBezTo>
                <a:cubicBezTo>
                  <a:pt x="12114" y="6039"/>
                  <a:pt x="12018" y="5652"/>
                  <a:pt x="11946" y="5480"/>
                </a:cubicBezTo>
                <a:cubicBezTo>
                  <a:pt x="11822" y="5182"/>
                  <a:pt x="11771" y="5150"/>
                  <a:pt x="10861" y="5108"/>
                </a:cubicBezTo>
                <a:cubicBezTo>
                  <a:pt x="10656" y="5098"/>
                  <a:pt x="10491" y="5088"/>
                  <a:pt x="10359" y="5088"/>
                </a:cubicBezTo>
                <a:close/>
                <a:moveTo>
                  <a:pt x="19579" y="5418"/>
                </a:moveTo>
                <a:cubicBezTo>
                  <a:pt x="19721" y="5430"/>
                  <a:pt x="19862" y="5577"/>
                  <a:pt x="19969" y="5851"/>
                </a:cubicBezTo>
                <a:lnTo>
                  <a:pt x="20129" y="6243"/>
                </a:lnTo>
                <a:lnTo>
                  <a:pt x="20306" y="5954"/>
                </a:lnTo>
                <a:cubicBezTo>
                  <a:pt x="20525" y="5601"/>
                  <a:pt x="20564" y="5761"/>
                  <a:pt x="20428" y="6450"/>
                </a:cubicBezTo>
                <a:lnTo>
                  <a:pt x="20332" y="6966"/>
                </a:lnTo>
                <a:lnTo>
                  <a:pt x="20439" y="6863"/>
                </a:lnTo>
                <a:cubicBezTo>
                  <a:pt x="20607" y="6721"/>
                  <a:pt x="20613" y="6970"/>
                  <a:pt x="20450" y="7585"/>
                </a:cubicBezTo>
                <a:cubicBezTo>
                  <a:pt x="20328" y="8045"/>
                  <a:pt x="20301" y="8218"/>
                  <a:pt x="20300" y="8700"/>
                </a:cubicBezTo>
                <a:cubicBezTo>
                  <a:pt x="20300" y="9017"/>
                  <a:pt x="20276" y="9719"/>
                  <a:pt x="20247" y="10248"/>
                </a:cubicBezTo>
                <a:cubicBezTo>
                  <a:pt x="20094" y="13031"/>
                  <a:pt x="19496" y="15365"/>
                  <a:pt x="18740" y="16110"/>
                </a:cubicBezTo>
                <a:cubicBezTo>
                  <a:pt x="18468" y="16379"/>
                  <a:pt x="17994" y="16383"/>
                  <a:pt x="17731" y="16110"/>
                </a:cubicBezTo>
                <a:cubicBezTo>
                  <a:pt x="17461" y="15830"/>
                  <a:pt x="17199" y="15374"/>
                  <a:pt x="17223" y="15222"/>
                </a:cubicBezTo>
                <a:cubicBezTo>
                  <a:pt x="17234" y="15153"/>
                  <a:pt x="17349" y="15045"/>
                  <a:pt x="17474" y="14995"/>
                </a:cubicBezTo>
                <a:cubicBezTo>
                  <a:pt x="17846" y="14844"/>
                  <a:pt x="18274" y="13901"/>
                  <a:pt x="17971" y="13901"/>
                </a:cubicBezTo>
                <a:cubicBezTo>
                  <a:pt x="17880" y="13901"/>
                  <a:pt x="17488" y="12403"/>
                  <a:pt x="17522" y="12188"/>
                </a:cubicBezTo>
                <a:cubicBezTo>
                  <a:pt x="17535" y="12112"/>
                  <a:pt x="17597" y="12045"/>
                  <a:pt x="17661" y="12043"/>
                </a:cubicBezTo>
                <a:cubicBezTo>
                  <a:pt x="17767" y="12039"/>
                  <a:pt x="17776" y="12040"/>
                  <a:pt x="17709" y="11899"/>
                </a:cubicBezTo>
                <a:cubicBezTo>
                  <a:pt x="17566" y="11595"/>
                  <a:pt x="17360" y="10719"/>
                  <a:pt x="17319" y="10248"/>
                </a:cubicBezTo>
                <a:cubicBezTo>
                  <a:pt x="17261" y="9561"/>
                  <a:pt x="17293" y="9332"/>
                  <a:pt x="17437" y="9443"/>
                </a:cubicBezTo>
                <a:lnTo>
                  <a:pt x="17555" y="9546"/>
                </a:lnTo>
                <a:lnTo>
                  <a:pt x="17426" y="8927"/>
                </a:lnTo>
                <a:cubicBezTo>
                  <a:pt x="17308" y="8360"/>
                  <a:pt x="17303" y="8253"/>
                  <a:pt x="17303" y="7275"/>
                </a:cubicBezTo>
                <a:cubicBezTo>
                  <a:pt x="17303" y="5779"/>
                  <a:pt x="17339" y="5717"/>
                  <a:pt x="17613" y="6698"/>
                </a:cubicBezTo>
                <a:cubicBezTo>
                  <a:pt x="17894" y="7702"/>
                  <a:pt x="18311" y="8492"/>
                  <a:pt x="18607" y="8596"/>
                </a:cubicBezTo>
                <a:lnTo>
                  <a:pt x="18821" y="8679"/>
                </a:lnTo>
                <a:lnTo>
                  <a:pt x="18837" y="7957"/>
                </a:lnTo>
                <a:cubicBezTo>
                  <a:pt x="18859" y="7073"/>
                  <a:pt x="18994" y="6256"/>
                  <a:pt x="19189" y="5789"/>
                </a:cubicBezTo>
                <a:cubicBezTo>
                  <a:pt x="19296" y="5533"/>
                  <a:pt x="19437" y="5407"/>
                  <a:pt x="19579" y="5418"/>
                </a:cubicBezTo>
                <a:close/>
                <a:moveTo>
                  <a:pt x="11753" y="6243"/>
                </a:moveTo>
                <a:cubicBezTo>
                  <a:pt x="11818" y="6232"/>
                  <a:pt x="11883" y="6308"/>
                  <a:pt x="11924" y="6532"/>
                </a:cubicBezTo>
                <a:cubicBezTo>
                  <a:pt x="12003" y="6966"/>
                  <a:pt x="11997" y="7178"/>
                  <a:pt x="11892" y="7585"/>
                </a:cubicBezTo>
                <a:cubicBezTo>
                  <a:pt x="11842" y="7777"/>
                  <a:pt x="11782" y="7936"/>
                  <a:pt x="11764" y="7936"/>
                </a:cubicBezTo>
                <a:cubicBezTo>
                  <a:pt x="11688" y="7936"/>
                  <a:pt x="11540" y="7331"/>
                  <a:pt x="11540" y="7028"/>
                </a:cubicBezTo>
                <a:cubicBezTo>
                  <a:pt x="11540" y="6570"/>
                  <a:pt x="11646" y="6262"/>
                  <a:pt x="11753" y="6243"/>
                </a:cubicBezTo>
                <a:close/>
                <a:moveTo>
                  <a:pt x="10818" y="6945"/>
                </a:moveTo>
                <a:cubicBezTo>
                  <a:pt x="10958" y="6956"/>
                  <a:pt x="11096" y="7052"/>
                  <a:pt x="11187" y="7214"/>
                </a:cubicBezTo>
                <a:cubicBezTo>
                  <a:pt x="11369" y="7539"/>
                  <a:pt x="11591" y="8351"/>
                  <a:pt x="11684" y="9051"/>
                </a:cubicBezTo>
                <a:cubicBezTo>
                  <a:pt x="11928" y="10902"/>
                  <a:pt x="11701" y="13221"/>
                  <a:pt x="11187" y="14149"/>
                </a:cubicBezTo>
                <a:cubicBezTo>
                  <a:pt x="10987" y="14511"/>
                  <a:pt x="10685" y="14562"/>
                  <a:pt x="10487" y="14293"/>
                </a:cubicBezTo>
                <a:cubicBezTo>
                  <a:pt x="10201" y="13902"/>
                  <a:pt x="9921" y="12724"/>
                  <a:pt x="9841" y="11569"/>
                </a:cubicBezTo>
                <a:cubicBezTo>
                  <a:pt x="9723" y="9884"/>
                  <a:pt x="10002" y="7875"/>
                  <a:pt x="10450" y="7152"/>
                </a:cubicBezTo>
                <a:cubicBezTo>
                  <a:pt x="10541" y="7004"/>
                  <a:pt x="10679" y="6934"/>
                  <a:pt x="10818" y="6945"/>
                </a:cubicBezTo>
                <a:close/>
                <a:moveTo>
                  <a:pt x="10706" y="8369"/>
                </a:moveTo>
                <a:cubicBezTo>
                  <a:pt x="10607" y="8376"/>
                  <a:pt x="10555" y="8449"/>
                  <a:pt x="10476" y="8658"/>
                </a:cubicBezTo>
                <a:cubicBezTo>
                  <a:pt x="10260" y="9232"/>
                  <a:pt x="10193" y="9694"/>
                  <a:pt x="10193" y="10681"/>
                </a:cubicBezTo>
                <a:cubicBezTo>
                  <a:pt x="10193" y="11671"/>
                  <a:pt x="10282" y="12289"/>
                  <a:pt x="10487" y="12786"/>
                </a:cubicBezTo>
                <a:cubicBezTo>
                  <a:pt x="10576" y="13002"/>
                  <a:pt x="10651" y="13051"/>
                  <a:pt x="10824" y="13014"/>
                </a:cubicBezTo>
                <a:cubicBezTo>
                  <a:pt x="11197" y="12933"/>
                  <a:pt x="11406" y="12105"/>
                  <a:pt x="11406" y="10702"/>
                </a:cubicBezTo>
                <a:cubicBezTo>
                  <a:pt x="11406" y="9303"/>
                  <a:pt x="11198" y="8479"/>
                  <a:pt x="10824" y="8390"/>
                </a:cubicBezTo>
                <a:cubicBezTo>
                  <a:pt x="10777" y="8379"/>
                  <a:pt x="10739" y="8367"/>
                  <a:pt x="10706" y="8369"/>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g2ab684ef439_0_164"/>
          <p:cNvSpPr txBox="1"/>
          <p:nvPr/>
        </p:nvSpPr>
        <p:spPr>
          <a:xfrm>
            <a:off x="4330625" y="785575"/>
            <a:ext cx="10618800" cy="2382900"/>
          </a:xfrm>
          <a:prstGeom prst="rect">
            <a:avLst/>
          </a:prstGeom>
          <a:noFill/>
          <a:ln>
            <a:noFill/>
          </a:ln>
        </p:spPr>
        <p:txBody>
          <a:bodyPr anchorCtr="0" anchor="ctr" bIns="38100" lIns="38100" spcFirstLastPara="1" rIns="38100" wrap="square" tIns="38100">
            <a:spAutoFit/>
          </a:bodyPr>
          <a:lstStyle/>
          <a:p>
            <a:pPr indent="0" lvl="0" marL="0" rtl="0" algn="ctr">
              <a:lnSpc>
                <a:spcPct val="120016"/>
              </a:lnSpc>
              <a:spcBef>
                <a:spcPts val="0"/>
              </a:spcBef>
              <a:spcAft>
                <a:spcPts val="0"/>
              </a:spcAft>
              <a:buClr>
                <a:schemeClr val="dk1"/>
              </a:buClr>
              <a:buFont typeface="Arial"/>
              <a:buNone/>
            </a:pPr>
            <a:r>
              <a:rPr b="1" lang="en-US" sz="6150">
                <a:solidFill>
                  <a:srgbClr val="313C7F"/>
                </a:solidFill>
                <a:latin typeface="Lato"/>
                <a:ea typeface="Lato"/>
                <a:cs typeface="Lato"/>
                <a:sym typeface="Lato"/>
              </a:rPr>
              <a:t>8 Steps to Effective Advocacy</a:t>
            </a:r>
            <a:endParaRPr b="1">
              <a:solidFill>
                <a:schemeClr val="dk1"/>
              </a:solidFill>
            </a:endParaRPr>
          </a:p>
          <a:p>
            <a:pPr indent="0" lvl="0" marL="0" rtl="0" algn="ctr">
              <a:lnSpc>
                <a:spcPct val="119989"/>
              </a:lnSpc>
              <a:spcBef>
                <a:spcPts val="0"/>
              </a:spcBef>
              <a:spcAft>
                <a:spcPts val="0"/>
              </a:spcAft>
              <a:buClr>
                <a:schemeClr val="dk1"/>
              </a:buClr>
              <a:buFont typeface="Arial"/>
              <a:buNone/>
            </a:pPr>
            <a:r>
              <a:t/>
            </a:r>
            <a:endParaRPr b="1" sz="7600">
              <a:solidFill>
                <a:srgbClr val="313C7F"/>
              </a:solidFill>
              <a:latin typeface="Lato"/>
              <a:ea typeface="Lato"/>
              <a:cs typeface="Lato"/>
              <a:sym typeface="Lato"/>
            </a:endParaRPr>
          </a:p>
        </p:txBody>
      </p:sp>
      <p:pic>
        <p:nvPicPr>
          <p:cNvPr descr="IMG_1213.PNG" id="177" name="Google Shape;177;g2ab684ef439_0_164"/>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78" name="Google Shape;178;g2ab684ef439_0_16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79" name="Google Shape;179;g2ab684ef439_0_164"/>
          <p:cNvSpPr txBox="1"/>
          <p:nvPr/>
        </p:nvSpPr>
        <p:spPr>
          <a:xfrm>
            <a:off x="3723975" y="2654075"/>
            <a:ext cx="13587000" cy="7274400"/>
          </a:xfrm>
          <a:prstGeom prst="rect">
            <a:avLst/>
          </a:prstGeom>
          <a:noFill/>
          <a:ln>
            <a:noFill/>
          </a:ln>
        </p:spPr>
        <p:txBody>
          <a:bodyPr anchorCtr="0" anchor="t" bIns="91425" lIns="91425" spcFirstLastPara="1" rIns="91425" wrap="square" tIns="91425">
            <a:spAutoFit/>
          </a:bodyPr>
          <a:lstStyle/>
          <a:p>
            <a:pPr indent="0" lvl="0" marL="0" rtl="0" algn="l">
              <a:lnSpc>
                <a:spcPct val="304833"/>
              </a:lnSpc>
              <a:spcBef>
                <a:spcPts val="0"/>
              </a:spcBef>
              <a:spcAft>
                <a:spcPts val="0"/>
              </a:spcAft>
              <a:buClr>
                <a:schemeClr val="dk1"/>
              </a:buClr>
              <a:buFont typeface="Arial"/>
              <a:buNone/>
            </a:pPr>
            <a:r>
              <a:t/>
            </a:r>
            <a:endParaRPr sz="1300">
              <a:solidFill>
                <a:srgbClr val="002060"/>
              </a:solidFill>
              <a:latin typeface="Calibri"/>
              <a:ea typeface="Calibri"/>
              <a:cs typeface="Calibri"/>
              <a:sym typeface="Calibri"/>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1: Identify the Situation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2: Determine the Advocacy Issue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3: Choose an Advocacy Action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4: Set Goals and Objectives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5: Map Out Power Dynamics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6: Develop Communication Strategies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7: Engage with Media </a:t>
            </a:r>
            <a:endParaRPr sz="900">
              <a:solidFill>
                <a:schemeClr val="dk1"/>
              </a:solidFill>
            </a:endParaRPr>
          </a:p>
          <a:p>
            <a:pPr indent="-461926" lvl="1" marL="987353" rtl="0" algn="l">
              <a:lnSpc>
                <a:spcPct val="119986"/>
              </a:lnSpc>
              <a:spcBef>
                <a:spcPts val="0"/>
              </a:spcBef>
              <a:spcAft>
                <a:spcPts val="0"/>
              </a:spcAft>
              <a:buClr>
                <a:srgbClr val="002060"/>
              </a:buClr>
              <a:buSzPts val="4073"/>
              <a:buChar char="•"/>
            </a:pPr>
            <a:r>
              <a:rPr lang="en-US" sz="4073">
                <a:solidFill>
                  <a:srgbClr val="002060"/>
                </a:solidFill>
                <a:latin typeface="Lato"/>
                <a:ea typeface="Lato"/>
                <a:cs typeface="Lato"/>
                <a:sym typeface="Lato"/>
              </a:rPr>
              <a:t>Step 8: Monitor and Evaluate Progress</a:t>
            </a:r>
            <a:endParaRPr sz="900">
              <a:solidFill>
                <a:schemeClr val="dk1"/>
              </a:solidFill>
            </a:endParaRPr>
          </a:p>
          <a:p>
            <a:pPr indent="0" lvl="0" marL="0" rtl="0" algn="ctr">
              <a:lnSpc>
                <a:spcPct val="120000"/>
              </a:lnSpc>
              <a:spcBef>
                <a:spcPts val="0"/>
              </a:spcBef>
              <a:spcAft>
                <a:spcPts val="0"/>
              </a:spcAft>
              <a:buNone/>
            </a:pPr>
            <a:r>
              <a:t/>
            </a:r>
            <a:endParaRPr sz="3000">
              <a:solidFill>
                <a:srgbClr val="002060"/>
              </a:solidFill>
              <a:latin typeface="Lato"/>
              <a:ea typeface="Lato"/>
              <a:cs typeface="Lato"/>
              <a:sym typeface="Lato"/>
            </a:endParaRPr>
          </a:p>
        </p:txBody>
      </p:sp>
      <p:sp>
        <p:nvSpPr>
          <p:cNvPr id="180" name="Google Shape;180;g2ab684ef439_0_164"/>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g2ab684ef439_0_257"/>
          <p:cNvSpPr txBox="1"/>
          <p:nvPr/>
        </p:nvSpPr>
        <p:spPr>
          <a:xfrm>
            <a:off x="8489701" y="2845205"/>
            <a:ext cx="9798300" cy="5175000"/>
          </a:xfrm>
          <a:prstGeom prst="rect">
            <a:avLst/>
          </a:prstGeom>
          <a:noFill/>
          <a:ln cap="flat" cmpd="sng" w="9525">
            <a:solidFill>
              <a:srgbClr val="FF9900"/>
            </a:solidFill>
            <a:prstDash val="solid"/>
            <a:round/>
            <a:headEnd len="sm" w="sm" type="none"/>
            <a:tailEnd len="sm" w="sm" type="none"/>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233B8A"/>
                </a:solidFill>
              </a:rPr>
              <a:t>Let's give your assignments a thorough evaluation, shall we?</a:t>
            </a:r>
            <a:endParaRPr b="1" sz="7200">
              <a:solidFill>
                <a:srgbClr val="233B8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grpSp>
        <p:nvGrpSpPr>
          <p:cNvPr id="191" name="Google Shape;191;p5"/>
          <p:cNvGrpSpPr/>
          <p:nvPr/>
        </p:nvGrpSpPr>
        <p:grpSpPr>
          <a:xfrm>
            <a:off x="5797700" y="3783174"/>
            <a:ext cx="10976850" cy="6318901"/>
            <a:chOff x="-1" y="-4"/>
            <a:chExt cx="14635800" cy="8425200"/>
          </a:xfrm>
        </p:grpSpPr>
        <p:sp>
          <p:nvSpPr>
            <p:cNvPr id="192" name="Google Shape;192;p5"/>
            <p:cNvSpPr/>
            <p:nvPr/>
          </p:nvSpPr>
          <p:spPr>
            <a:xfrm>
              <a:off x="5559" y="6673"/>
              <a:ext cx="14624819" cy="5929686"/>
            </a:xfrm>
            <a:custGeom>
              <a:rect b="b" l="l" r="r" t="t"/>
              <a:pathLst>
                <a:path extrusionOk="0" h="5929686" w="14624819">
                  <a:moveTo>
                    <a:pt x="0" y="0"/>
                  </a:moveTo>
                  <a:lnTo>
                    <a:pt x="14624819" y="0"/>
                  </a:lnTo>
                  <a:lnTo>
                    <a:pt x="14624819" y="5929686"/>
                  </a:lnTo>
                  <a:lnTo>
                    <a:pt x="0" y="5929686"/>
                  </a:lnTo>
                  <a:close/>
                </a:path>
              </a:pathLst>
            </a:custGeom>
            <a:solidFill>
              <a:srgbClr val="11AD9B"/>
            </a:solidFill>
            <a:ln>
              <a:noFill/>
            </a:ln>
          </p:spPr>
        </p:sp>
        <p:sp>
          <p:nvSpPr>
            <p:cNvPr id="193" name="Google Shape;193;p5"/>
            <p:cNvSpPr txBox="1"/>
            <p:nvPr/>
          </p:nvSpPr>
          <p:spPr>
            <a:xfrm>
              <a:off x="-1" y="-4"/>
              <a:ext cx="14635800" cy="8425200"/>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5400" u="sng" cap="none" strike="noStrike">
                  <a:solidFill>
                    <a:srgbClr val="005180"/>
                  </a:solidFill>
                  <a:latin typeface="Lato"/>
                  <a:ea typeface="Lato"/>
                  <a:cs typeface="Lato"/>
                  <a:sym typeface="Lato"/>
                  <a:hlinkClick r:id="rId4">
                    <a:extLst>
                      <a:ext uri="{A12FA001-AC4F-418D-AE19-62706E023703}">
                        <ahyp:hlinkClr val="tx"/>
                      </a:ext>
                    </a:extLst>
                  </a:hlinkClick>
                </a:rPr>
                <a:t>Discuss in your Group:-</a:t>
              </a:r>
              <a:endParaRPr/>
            </a:p>
            <a:p>
              <a:pPr indent="0" lvl="0" marL="0" marR="0" rtl="0" algn="ctr">
                <a:lnSpc>
                  <a:spcPct val="120000"/>
                </a:lnSpc>
                <a:spcBef>
                  <a:spcPts val="0"/>
                </a:spcBef>
                <a:spcAft>
                  <a:spcPts val="0"/>
                </a:spcAft>
                <a:buNone/>
              </a:pPr>
              <a:r>
                <a:t/>
              </a:r>
              <a:endParaRPr b="0" i="0" sz="5400" u="sng" cap="none" strike="noStrike">
                <a:solidFill>
                  <a:srgbClr val="005180"/>
                </a:solidFill>
                <a:latin typeface="Lato"/>
                <a:ea typeface="Lato"/>
                <a:cs typeface="Lato"/>
                <a:sym typeface="Lato"/>
                <a:hlinkClick r:id="rId5">
                  <a:extLst>
                    <a:ext uri="{A12FA001-AC4F-418D-AE19-62706E023703}">
                      <ahyp:hlinkClr val="tx"/>
                    </a:ext>
                  </a:extLst>
                </a:hlinkClick>
              </a:endParaRPr>
            </a:p>
            <a:p>
              <a:pPr indent="-342900" lvl="1" marL="488632" marR="0" rtl="0" algn="l">
                <a:lnSpc>
                  <a:spcPct val="120000"/>
                </a:lnSpc>
                <a:spcBef>
                  <a:spcPts val="0"/>
                </a:spcBef>
                <a:spcAft>
                  <a:spcPts val="0"/>
                </a:spcAft>
                <a:buClr>
                  <a:srgbClr val="FFFFFF"/>
                </a:buClr>
                <a:buSzPts val="5400"/>
                <a:buFont typeface="Arial"/>
                <a:buChar char="•"/>
              </a:pPr>
              <a:r>
                <a:rPr b="0" i="0" lang="en-US" sz="5400" u="none" cap="none" strike="noStrike">
                  <a:solidFill>
                    <a:srgbClr val="FFFFFF"/>
                  </a:solidFill>
                  <a:latin typeface="Lato"/>
                  <a:ea typeface="Lato"/>
                  <a:cs typeface="Lato"/>
                  <a:sym typeface="Lato"/>
                </a:rPr>
                <a:t> Your Strengths and Weakness</a:t>
              </a:r>
              <a:endParaRPr/>
            </a:p>
            <a:p>
              <a:pPr indent="-342900" lvl="1" marL="488632" marR="0" rtl="0" algn="l">
                <a:lnSpc>
                  <a:spcPct val="120000"/>
                </a:lnSpc>
                <a:spcBef>
                  <a:spcPts val="0"/>
                </a:spcBef>
                <a:spcAft>
                  <a:spcPts val="0"/>
                </a:spcAft>
                <a:buClr>
                  <a:srgbClr val="FFFFFF"/>
                </a:buClr>
                <a:buSzPts val="5400"/>
                <a:buFont typeface="Arial"/>
                <a:buChar char="•"/>
              </a:pPr>
              <a:r>
                <a:rPr b="0" i="0" lang="en-US" sz="5400" u="none" cap="none" strike="noStrike">
                  <a:solidFill>
                    <a:srgbClr val="FFFFFF"/>
                  </a:solidFill>
                  <a:latin typeface="Lato"/>
                  <a:ea typeface="Lato"/>
                  <a:cs typeface="Lato"/>
                  <a:sym typeface="Lato"/>
                </a:rPr>
                <a:t> </a:t>
              </a:r>
              <a:r>
                <a:rPr b="0" i="0" lang="en-US" sz="5400" u="sng" cap="none" strike="noStrike">
                  <a:solidFill>
                    <a:srgbClr val="0000FF"/>
                  </a:solidFill>
                  <a:latin typeface="Lato"/>
                  <a:ea typeface="Lato"/>
                  <a:cs typeface="Lato"/>
                  <a:sym typeface="Lato"/>
                  <a:hlinkClick r:id="rId6">
                    <a:extLst>
                      <a:ext uri="{A12FA001-AC4F-418D-AE19-62706E023703}">
                        <ahyp:hlinkClr val="tx"/>
                      </a:ext>
                    </a:extLst>
                  </a:hlinkClick>
                </a:rPr>
                <a:t>Your Likes/Dislikes</a:t>
              </a:r>
              <a:endParaRPr/>
            </a:p>
            <a:p>
              <a:pPr indent="-244316" lvl="1" marL="488632" marR="0" rtl="0" algn="l">
                <a:lnSpc>
                  <a:spcPct val="120000"/>
                </a:lnSpc>
                <a:spcBef>
                  <a:spcPts val="0"/>
                </a:spcBef>
                <a:spcAft>
                  <a:spcPts val="0"/>
                </a:spcAft>
                <a:buNone/>
              </a:pPr>
              <a:r>
                <a:t/>
              </a:r>
              <a:endParaRPr b="0" i="0" sz="5400" u="sng" cap="none" strike="noStrike">
                <a:solidFill>
                  <a:srgbClr val="0000FF"/>
                </a:solidFill>
                <a:latin typeface="Lato"/>
                <a:ea typeface="Lato"/>
                <a:cs typeface="Lato"/>
                <a:sym typeface="Lato"/>
                <a:hlinkClick r:id="rId7">
                  <a:extLst>
                    <a:ext uri="{A12FA001-AC4F-418D-AE19-62706E023703}">
                      <ahyp:hlinkClr val="tx"/>
                    </a:ext>
                  </a:extLst>
                </a:hlinkClick>
              </a:endParaRPr>
            </a:p>
          </p:txBody>
        </p:sp>
      </p:grpSp>
      <p:sp>
        <p:nvSpPr>
          <p:cNvPr id="194" name="Google Shape;194;p5"/>
          <p:cNvSpPr txBox="1"/>
          <p:nvPr/>
        </p:nvSpPr>
        <p:spPr>
          <a:xfrm>
            <a:off x="4614134" y="1551766"/>
            <a:ext cx="12437199" cy="1000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600" u="none" cap="none" strike="noStrike">
                <a:solidFill>
                  <a:srgbClr val="313C7F"/>
                </a:solidFill>
                <a:latin typeface="Lato"/>
                <a:ea typeface="Lato"/>
                <a:cs typeface="Lato"/>
                <a:sym typeface="Lato"/>
              </a:rPr>
              <a:t>Step 1: Situation Identification</a:t>
            </a:r>
            <a:endParaRPr/>
          </a:p>
        </p:txBody>
      </p:sp>
      <p:sp>
        <p:nvSpPr>
          <p:cNvPr id="195" name="Google Shape;195;p5"/>
          <p:cNvSpPr/>
          <p:nvPr/>
        </p:nvSpPr>
        <p:spPr>
          <a:xfrm>
            <a:off x="-161371" y="1712999"/>
            <a:ext cx="5505631" cy="9070318"/>
          </a:xfrm>
          <a:custGeom>
            <a:rect b="b" l="l" r="r" t="t"/>
            <a:pathLst>
              <a:path extrusionOk="0" h="9070318" w="5505631">
                <a:moveTo>
                  <a:pt x="0" y="0"/>
                </a:moveTo>
                <a:lnTo>
                  <a:pt x="5505631" y="0"/>
                </a:lnTo>
                <a:lnTo>
                  <a:pt x="5505631" y="9070318"/>
                </a:lnTo>
                <a:lnTo>
                  <a:pt x="0" y="9070318"/>
                </a:lnTo>
                <a:lnTo>
                  <a:pt x="0" y="0"/>
                </a:lnTo>
                <a:close/>
              </a:path>
            </a:pathLst>
          </a:custGeom>
          <a:blipFill rotWithShape="1">
            <a:blip r:embed="rId8">
              <a:alphaModFix/>
            </a:blip>
            <a:stretch>
              <a:fillRect b="0" l="-29251" r="-35488" t="0"/>
            </a:stretch>
          </a:blipFill>
          <a:ln>
            <a:noFill/>
          </a:ln>
        </p:spPr>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g2ab684ef439_0_261"/>
          <p:cNvSpPr txBox="1"/>
          <p:nvPr/>
        </p:nvSpPr>
        <p:spPr>
          <a:xfrm>
            <a:off x="4330625" y="785575"/>
            <a:ext cx="10618800" cy="2382900"/>
          </a:xfrm>
          <a:prstGeom prst="rect">
            <a:avLst/>
          </a:prstGeom>
          <a:noFill/>
          <a:ln>
            <a:noFill/>
          </a:ln>
        </p:spPr>
        <p:txBody>
          <a:bodyPr anchorCtr="0" anchor="ctr" bIns="38100" lIns="38100" spcFirstLastPara="1" rIns="38100" wrap="square" tIns="38100">
            <a:spAutoFit/>
          </a:bodyPr>
          <a:lstStyle/>
          <a:p>
            <a:pPr indent="0" lvl="0" marL="0" rtl="0" algn="ctr">
              <a:lnSpc>
                <a:spcPct val="120016"/>
              </a:lnSpc>
              <a:spcBef>
                <a:spcPts val="0"/>
              </a:spcBef>
              <a:spcAft>
                <a:spcPts val="0"/>
              </a:spcAft>
              <a:buClr>
                <a:schemeClr val="dk1"/>
              </a:buClr>
              <a:buFont typeface="Arial"/>
              <a:buNone/>
            </a:pPr>
            <a:r>
              <a:rPr b="1" lang="en-US" sz="6150">
                <a:solidFill>
                  <a:srgbClr val="313C7F"/>
                </a:solidFill>
                <a:latin typeface="Lato"/>
                <a:ea typeface="Lato"/>
                <a:cs typeface="Lato"/>
                <a:sym typeface="Lato"/>
              </a:rPr>
              <a:t>8 Steps to Effective Advocacy</a:t>
            </a:r>
            <a:endParaRPr b="1">
              <a:solidFill>
                <a:schemeClr val="dk1"/>
              </a:solidFill>
            </a:endParaRPr>
          </a:p>
          <a:p>
            <a:pPr indent="0" lvl="0" marL="0" rtl="0" algn="ctr">
              <a:lnSpc>
                <a:spcPct val="119989"/>
              </a:lnSpc>
              <a:spcBef>
                <a:spcPts val="0"/>
              </a:spcBef>
              <a:spcAft>
                <a:spcPts val="0"/>
              </a:spcAft>
              <a:buClr>
                <a:schemeClr val="dk1"/>
              </a:buClr>
              <a:buFont typeface="Arial"/>
              <a:buNone/>
            </a:pPr>
            <a:r>
              <a:t/>
            </a:r>
            <a:endParaRPr b="1" sz="7600">
              <a:solidFill>
                <a:srgbClr val="313C7F"/>
              </a:solidFill>
              <a:latin typeface="Lato"/>
              <a:ea typeface="Lato"/>
              <a:cs typeface="Lato"/>
              <a:sym typeface="Lato"/>
            </a:endParaRPr>
          </a:p>
        </p:txBody>
      </p:sp>
      <p:pic>
        <p:nvPicPr>
          <p:cNvPr descr="IMG_1213.PNG" id="201" name="Google Shape;201;g2ab684ef439_0_261"/>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02" name="Google Shape;202;g2ab684ef439_0_261"/>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03" name="Google Shape;203;g2ab684ef439_0_261"/>
          <p:cNvSpPr txBox="1"/>
          <p:nvPr/>
        </p:nvSpPr>
        <p:spPr>
          <a:xfrm>
            <a:off x="3723975" y="2654075"/>
            <a:ext cx="13587000" cy="646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t/>
            </a:r>
            <a:endParaRPr sz="3000">
              <a:solidFill>
                <a:srgbClr val="002060"/>
              </a:solidFill>
              <a:latin typeface="Lato"/>
              <a:ea typeface="Lato"/>
              <a:cs typeface="Lato"/>
              <a:sym typeface="Lato"/>
            </a:endParaRPr>
          </a:p>
        </p:txBody>
      </p:sp>
      <p:sp>
        <p:nvSpPr>
          <p:cNvPr id="204" name="Google Shape;204;g2ab684ef439_0_261"/>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
        <p:nvSpPr>
          <p:cNvPr id="205" name="Google Shape;205;g2ab684ef439_0_261"/>
          <p:cNvSpPr txBox="1"/>
          <p:nvPr/>
        </p:nvSpPr>
        <p:spPr>
          <a:xfrm>
            <a:off x="5165641" y="2901344"/>
            <a:ext cx="3225471" cy="577125"/>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3750">
                <a:solidFill>
                  <a:srgbClr val="FFFFFF"/>
                </a:solidFill>
                <a:latin typeface="Lato"/>
                <a:ea typeface="Lato"/>
                <a:cs typeface="Lato"/>
                <a:sym typeface="Lato"/>
              </a:rPr>
              <a:t>Serch</a:t>
            </a:r>
            <a:endParaRPr/>
          </a:p>
        </p:txBody>
      </p:sp>
      <p:grpSp>
        <p:nvGrpSpPr>
          <p:cNvPr id="206" name="Google Shape;206;g2ab684ef439_0_261"/>
          <p:cNvGrpSpPr/>
          <p:nvPr/>
        </p:nvGrpSpPr>
        <p:grpSpPr>
          <a:xfrm rot="10800000">
            <a:off x="5556484" y="2568556"/>
            <a:ext cx="2803560" cy="1720882"/>
            <a:chOff x="0" y="0"/>
            <a:chExt cx="5312791" cy="2294509"/>
          </a:xfrm>
        </p:grpSpPr>
        <p:sp>
          <p:nvSpPr>
            <p:cNvPr id="207" name="Google Shape;207;g2ab684ef439_0_261"/>
            <p:cNvSpPr/>
            <p:nvPr/>
          </p:nvSpPr>
          <p:spPr>
            <a:xfrm>
              <a:off x="4826" y="4826"/>
              <a:ext cx="5303139" cy="2284857"/>
            </a:xfrm>
            <a:custGeom>
              <a:rect b="b" l="l" r="r" t="t"/>
              <a:pathLst>
                <a:path extrusionOk="0" h="2284857" w="5303139">
                  <a:moveTo>
                    <a:pt x="0" y="800227"/>
                  </a:moveTo>
                  <a:lnTo>
                    <a:pt x="2594356" y="800227"/>
                  </a:lnTo>
                  <a:lnTo>
                    <a:pt x="2594356" y="342646"/>
                  </a:lnTo>
                  <a:lnTo>
                    <a:pt x="2422525" y="342646"/>
                  </a:lnTo>
                  <a:lnTo>
                    <a:pt x="2651506" y="0"/>
                  </a:lnTo>
                  <a:lnTo>
                    <a:pt x="2880614" y="342646"/>
                  </a:lnTo>
                  <a:lnTo>
                    <a:pt x="2708783" y="342646"/>
                  </a:lnTo>
                  <a:lnTo>
                    <a:pt x="2708783" y="800227"/>
                  </a:lnTo>
                  <a:lnTo>
                    <a:pt x="5303139" y="800227"/>
                  </a:lnTo>
                  <a:lnTo>
                    <a:pt x="5303139" y="2284857"/>
                  </a:lnTo>
                  <a:lnTo>
                    <a:pt x="0" y="2284857"/>
                  </a:lnTo>
                  <a:close/>
                </a:path>
              </a:pathLst>
            </a:custGeom>
            <a:solidFill>
              <a:srgbClr val="FF8EC7"/>
            </a:solidFill>
            <a:ln>
              <a:noFill/>
            </a:ln>
          </p:spPr>
        </p:sp>
        <p:sp>
          <p:nvSpPr>
            <p:cNvPr id="208" name="Google Shape;208;g2ab684ef439_0_261"/>
            <p:cNvSpPr/>
            <p:nvPr/>
          </p:nvSpPr>
          <p:spPr>
            <a:xfrm>
              <a:off x="0" y="0"/>
              <a:ext cx="5312791" cy="2294509"/>
            </a:xfrm>
            <a:custGeom>
              <a:rect b="b" l="l" r="r" t="t"/>
              <a:pathLst>
                <a:path extrusionOk="0" h="2294509" w="5312791">
                  <a:moveTo>
                    <a:pt x="4826" y="800227"/>
                  </a:moveTo>
                  <a:lnTo>
                    <a:pt x="2599182" y="800227"/>
                  </a:lnTo>
                  <a:lnTo>
                    <a:pt x="2599182" y="805053"/>
                  </a:lnTo>
                  <a:lnTo>
                    <a:pt x="2594356" y="805053"/>
                  </a:lnTo>
                  <a:lnTo>
                    <a:pt x="2594356" y="347472"/>
                  </a:lnTo>
                  <a:lnTo>
                    <a:pt x="2599182" y="347472"/>
                  </a:lnTo>
                  <a:lnTo>
                    <a:pt x="2599182" y="352298"/>
                  </a:lnTo>
                  <a:lnTo>
                    <a:pt x="2427351" y="352298"/>
                  </a:lnTo>
                  <a:cubicBezTo>
                    <a:pt x="2425573" y="352298"/>
                    <a:pt x="2423922" y="351282"/>
                    <a:pt x="2423160" y="349758"/>
                  </a:cubicBezTo>
                  <a:cubicBezTo>
                    <a:pt x="2422398" y="348234"/>
                    <a:pt x="2422398" y="346329"/>
                    <a:pt x="2423414" y="344805"/>
                  </a:cubicBezTo>
                  <a:lnTo>
                    <a:pt x="2652395" y="2159"/>
                  </a:lnTo>
                  <a:cubicBezTo>
                    <a:pt x="2653284" y="889"/>
                    <a:pt x="2654808" y="0"/>
                    <a:pt x="2656332" y="0"/>
                  </a:cubicBezTo>
                  <a:cubicBezTo>
                    <a:pt x="2657856" y="0"/>
                    <a:pt x="2659380" y="762"/>
                    <a:pt x="2660269" y="2159"/>
                  </a:cubicBezTo>
                  <a:lnTo>
                    <a:pt x="2889250" y="344932"/>
                  </a:lnTo>
                  <a:cubicBezTo>
                    <a:pt x="2890266" y="346456"/>
                    <a:pt x="2890266" y="348234"/>
                    <a:pt x="2889504" y="349885"/>
                  </a:cubicBezTo>
                  <a:cubicBezTo>
                    <a:pt x="2888742" y="351536"/>
                    <a:pt x="2887091" y="352425"/>
                    <a:pt x="2885313" y="352425"/>
                  </a:cubicBezTo>
                  <a:lnTo>
                    <a:pt x="2713609" y="352425"/>
                  </a:lnTo>
                  <a:lnTo>
                    <a:pt x="2713609" y="347599"/>
                  </a:lnTo>
                  <a:lnTo>
                    <a:pt x="2718435" y="347599"/>
                  </a:lnTo>
                  <a:lnTo>
                    <a:pt x="2718435" y="805053"/>
                  </a:lnTo>
                  <a:lnTo>
                    <a:pt x="2713609" y="805053"/>
                  </a:lnTo>
                  <a:lnTo>
                    <a:pt x="2713609" y="800227"/>
                  </a:lnTo>
                  <a:lnTo>
                    <a:pt x="5307965" y="800227"/>
                  </a:lnTo>
                  <a:cubicBezTo>
                    <a:pt x="5310632" y="800227"/>
                    <a:pt x="5312791" y="802386"/>
                    <a:pt x="5312791" y="805053"/>
                  </a:cubicBezTo>
                  <a:lnTo>
                    <a:pt x="5312791" y="2289683"/>
                  </a:lnTo>
                  <a:cubicBezTo>
                    <a:pt x="5312791" y="2292350"/>
                    <a:pt x="5310632" y="2294509"/>
                    <a:pt x="5307965" y="2294509"/>
                  </a:cubicBezTo>
                  <a:lnTo>
                    <a:pt x="4826" y="2294509"/>
                  </a:lnTo>
                  <a:cubicBezTo>
                    <a:pt x="2159" y="2294509"/>
                    <a:pt x="0" y="2292350"/>
                    <a:pt x="0" y="2289683"/>
                  </a:cubicBezTo>
                  <a:lnTo>
                    <a:pt x="0" y="805053"/>
                  </a:lnTo>
                  <a:cubicBezTo>
                    <a:pt x="0" y="802386"/>
                    <a:pt x="2159" y="800227"/>
                    <a:pt x="4826" y="800227"/>
                  </a:cubicBezTo>
                  <a:moveTo>
                    <a:pt x="4826" y="809752"/>
                  </a:moveTo>
                  <a:lnTo>
                    <a:pt x="4826" y="804926"/>
                  </a:lnTo>
                  <a:lnTo>
                    <a:pt x="9525" y="804926"/>
                  </a:lnTo>
                  <a:lnTo>
                    <a:pt x="9525" y="2289556"/>
                  </a:lnTo>
                  <a:lnTo>
                    <a:pt x="4826" y="2289556"/>
                  </a:lnTo>
                  <a:lnTo>
                    <a:pt x="4826" y="2284730"/>
                  </a:lnTo>
                  <a:lnTo>
                    <a:pt x="5307965" y="2284730"/>
                  </a:lnTo>
                  <a:lnTo>
                    <a:pt x="5307965" y="2289556"/>
                  </a:lnTo>
                  <a:lnTo>
                    <a:pt x="5303139" y="2289556"/>
                  </a:lnTo>
                  <a:lnTo>
                    <a:pt x="5303139" y="805053"/>
                  </a:lnTo>
                  <a:lnTo>
                    <a:pt x="5307965" y="805053"/>
                  </a:lnTo>
                  <a:lnTo>
                    <a:pt x="5307965" y="809879"/>
                  </a:lnTo>
                  <a:lnTo>
                    <a:pt x="2713609" y="809879"/>
                  </a:lnTo>
                  <a:cubicBezTo>
                    <a:pt x="2710942" y="809879"/>
                    <a:pt x="2708783" y="807720"/>
                    <a:pt x="2708783" y="805053"/>
                  </a:cubicBezTo>
                  <a:lnTo>
                    <a:pt x="2708783" y="347472"/>
                  </a:lnTo>
                  <a:cubicBezTo>
                    <a:pt x="2708783" y="344805"/>
                    <a:pt x="2710942" y="342646"/>
                    <a:pt x="2713609" y="342646"/>
                  </a:cubicBezTo>
                  <a:lnTo>
                    <a:pt x="2885440" y="342646"/>
                  </a:lnTo>
                  <a:lnTo>
                    <a:pt x="2885440" y="347472"/>
                  </a:lnTo>
                  <a:lnTo>
                    <a:pt x="2881503" y="350139"/>
                  </a:lnTo>
                  <a:lnTo>
                    <a:pt x="2652395" y="7366"/>
                  </a:lnTo>
                  <a:lnTo>
                    <a:pt x="2656332" y="4699"/>
                  </a:lnTo>
                  <a:lnTo>
                    <a:pt x="2660269" y="7366"/>
                  </a:lnTo>
                  <a:lnTo>
                    <a:pt x="2431288" y="350139"/>
                  </a:lnTo>
                  <a:lnTo>
                    <a:pt x="2427351" y="347472"/>
                  </a:lnTo>
                  <a:lnTo>
                    <a:pt x="2427351" y="342646"/>
                  </a:lnTo>
                  <a:lnTo>
                    <a:pt x="2599182" y="342646"/>
                  </a:lnTo>
                  <a:cubicBezTo>
                    <a:pt x="2601849" y="342646"/>
                    <a:pt x="2604008" y="344805"/>
                    <a:pt x="2604008" y="347472"/>
                  </a:cubicBezTo>
                  <a:lnTo>
                    <a:pt x="2604008" y="805053"/>
                  </a:lnTo>
                  <a:cubicBezTo>
                    <a:pt x="2604008" y="807720"/>
                    <a:pt x="2601849" y="809879"/>
                    <a:pt x="2599182" y="809879"/>
                  </a:cubicBezTo>
                  <a:lnTo>
                    <a:pt x="4826" y="809879"/>
                  </a:lnTo>
                  <a:close/>
                </a:path>
              </a:pathLst>
            </a:custGeom>
            <a:solidFill>
              <a:srgbClr val="A24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g2ab684ef439_0_261"/>
          <p:cNvSpPr txBox="1"/>
          <p:nvPr/>
        </p:nvSpPr>
        <p:spPr>
          <a:xfrm>
            <a:off x="5458263" y="2808913"/>
            <a:ext cx="3000000" cy="762000"/>
          </a:xfrm>
          <a:prstGeom prst="rect">
            <a:avLst/>
          </a:prstGeom>
          <a:noFill/>
          <a:ln>
            <a:noFill/>
          </a:ln>
        </p:spPr>
        <p:txBody>
          <a:bodyPr anchorCtr="0" anchor="t" bIns="91425" lIns="91425" spcFirstLastPara="1" rIns="91425" wrap="square" tIns="91425">
            <a:spAutoFit/>
          </a:bodyPr>
          <a:lstStyle/>
          <a:p>
            <a:pPr indent="0" lvl="0" marL="0" rtl="0" algn="ctr">
              <a:lnSpc>
                <a:spcPct val="108000"/>
              </a:lnSpc>
              <a:spcBef>
                <a:spcPts val="0"/>
              </a:spcBef>
              <a:spcAft>
                <a:spcPts val="0"/>
              </a:spcAft>
              <a:buNone/>
            </a:pPr>
            <a:r>
              <a:rPr lang="en-US" sz="3750">
                <a:solidFill>
                  <a:schemeClr val="lt1"/>
                </a:solidFill>
                <a:latin typeface="Lato"/>
                <a:ea typeface="Lato"/>
                <a:cs typeface="Lato"/>
                <a:sym typeface="Lato"/>
              </a:rPr>
              <a:t>Search</a:t>
            </a:r>
            <a:endParaRPr>
              <a:solidFill>
                <a:schemeClr val="dk1"/>
              </a:solidFill>
            </a:endParaRPr>
          </a:p>
        </p:txBody>
      </p:sp>
      <p:grpSp>
        <p:nvGrpSpPr>
          <p:cNvPr id="210" name="Google Shape;210;g2ab684ef439_0_261"/>
          <p:cNvGrpSpPr/>
          <p:nvPr/>
        </p:nvGrpSpPr>
        <p:grpSpPr>
          <a:xfrm rot="10800000">
            <a:off x="5558326" y="4197647"/>
            <a:ext cx="2799874" cy="1720882"/>
            <a:chOff x="0" y="0"/>
            <a:chExt cx="3733165" cy="2294509"/>
          </a:xfrm>
        </p:grpSpPr>
        <p:sp>
          <p:nvSpPr>
            <p:cNvPr id="211" name="Google Shape;211;g2ab684ef439_0_261"/>
            <p:cNvSpPr/>
            <p:nvPr/>
          </p:nvSpPr>
          <p:spPr>
            <a:xfrm>
              <a:off x="4826" y="4826"/>
              <a:ext cx="3723513" cy="2284857"/>
            </a:xfrm>
            <a:custGeom>
              <a:rect b="b" l="l" r="r" t="t"/>
              <a:pathLst>
                <a:path extrusionOk="0" h="2284857" w="3723513">
                  <a:moveTo>
                    <a:pt x="0" y="800227"/>
                  </a:moveTo>
                  <a:lnTo>
                    <a:pt x="1804543" y="800227"/>
                  </a:lnTo>
                  <a:lnTo>
                    <a:pt x="1804543" y="342646"/>
                  </a:lnTo>
                  <a:lnTo>
                    <a:pt x="1632839" y="342646"/>
                  </a:lnTo>
                  <a:lnTo>
                    <a:pt x="1861693" y="0"/>
                  </a:lnTo>
                  <a:lnTo>
                    <a:pt x="2090547" y="342773"/>
                  </a:lnTo>
                  <a:lnTo>
                    <a:pt x="1918970" y="342773"/>
                  </a:lnTo>
                  <a:lnTo>
                    <a:pt x="1918970" y="800227"/>
                  </a:lnTo>
                  <a:lnTo>
                    <a:pt x="3723513" y="800227"/>
                  </a:lnTo>
                  <a:lnTo>
                    <a:pt x="3723513" y="2284857"/>
                  </a:lnTo>
                  <a:lnTo>
                    <a:pt x="0" y="2284857"/>
                  </a:lnTo>
                  <a:close/>
                </a:path>
              </a:pathLst>
            </a:custGeom>
            <a:gradFill>
              <a:gsLst>
                <a:gs pos="0">
                  <a:srgbClr val="FF46F6"/>
                </a:gs>
                <a:gs pos="100000">
                  <a:srgbClr val="FEBAFF"/>
                </a:gs>
              </a:gsLst>
              <a:lin ang="5400012" scaled="0"/>
            </a:gradFill>
            <a:ln>
              <a:noFill/>
            </a:ln>
          </p:spPr>
        </p:sp>
        <p:sp>
          <p:nvSpPr>
            <p:cNvPr id="212" name="Google Shape;212;g2ab684ef439_0_261"/>
            <p:cNvSpPr/>
            <p:nvPr/>
          </p:nvSpPr>
          <p:spPr>
            <a:xfrm>
              <a:off x="0" y="0"/>
              <a:ext cx="3733165" cy="2294509"/>
            </a:xfrm>
            <a:custGeom>
              <a:rect b="b" l="l" r="r" t="t"/>
              <a:pathLst>
                <a:path extrusionOk="0" h="2294509" w="3733165">
                  <a:moveTo>
                    <a:pt x="4826" y="800227"/>
                  </a:moveTo>
                  <a:lnTo>
                    <a:pt x="1809369" y="800227"/>
                  </a:lnTo>
                  <a:lnTo>
                    <a:pt x="1809369" y="805053"/>
                  </a:lnTo>
                  <a:lnTo>
                    <a:pt x="1804543" y="805053"/>
                  </a:lnTo>
                  <a:lnTo>
                    <a:pt x="1804543" y="347472"/>
                  </a:lnTo>
                  <a:lnTo>
                    <a:pt x="1809369" y="347472"/>
                  </a:lnTo>
                  <a:lnTo>
                    <a:pt x="1809369" y="352298"/>
                  </a:lnTo>
                  <a:lnTo>
                    <a:pt x="1637665" y="352298"/>
                  </a:lnTo>
                  <a:cubicBezTo>
                    <a:pt x="1635887" y="352298"/>
                    <a:pt x="1634236" y="351282"/>
                    <a:pt x="1633474" y="349758"/>
                  </a:cubicBezTo>
                  <a:cubicBezTo>
                    <a:pt x="1632712" y="348234"/>
                    <a:pt x="1632712" y="346329"/>
                    <a:pt x="1633728" y="344805"/>
                  </a:cubicBezTo>
                  <a:lnTo>
                    <a:pt x="1862582" y="2159"/>
                  </a:lnTo>
                  <a:cubicBezTo>
                    <a:pt x="1863471" y="889"/>
                    <a:pt x="1864995" y="0"/>
                    <a:pt x="1866519" y="0"/>
                  </a:cubicBezTo>
                  <a:cubicBezTo>
                    <a:pt x="1868043" y="0"/>
                    <a:pt x="1869567" y="762"/>
                    <a:pt x="1870456" y="2159"/>
                  </a:cubicBezTo>
                  <a:lnTo>
                    <a:pt x="2099310" y="344805"/>
                  </a:lnTo>
                  <a:cubicBezTo>
                    <a:pt x="2100326" y="346329"/>
                    <a:pt x="2100326" y="348107"/>
                    <a:pt x="2099564" y="349758"/>
                  </a:cubicBezTo>
                  <a:cubicBezTo>
                    <a:pt x="2098802" y="351409"/>
                    <a:pt x="2097151" y="352298"/>
                    <a:pt x="2095373" y="352298"/>
                  </a:cubicBezTo>
                  <a:lnTo>
                    <a:pt x="1923796" y="352298"/>
                  </a:lnTo>
                  <a:lnTo>
                    <a:pt x="1923796" y="347472"/>
                  </a:lnTo>
                  <a:lnTo>
                    <a:pt x="1928622" y="347472"/>
                  </a:lnTo>
                  <a:lnTo>
                    <a:pt x="1928622" y="805053"/>
                  </a:lnTo>
                  <a:lnTo>
                    <a:pt x="1923796" y="805053"/>
                  </a:lnTo>
                  <a:lnTo>
                    <a:pt x="1923796" y="800227"/>
                  </a:lnTo>
                  <a:lnTo>
                    <a:pt x="3728339" y="800227"/>
                  </a:lnTo>
                  <a:cubicBezTo>
                    <a:pt x="3731006" y="800227"/>
                    <a:pt x="3733165" y="802386"/>
                    <a:pt x="3733165" y="805053"/>
                  </a:cubicBezTo>
                  <a:lnTo>
                    <a:pt x="3733165" y="2289683"/>
                  </a:lnTo>
                  <a:cubicBezTo>
                    <a:pt x="3733165" y="2292350"/>
                    <a:pt x="3731006" y="2294509"/>
                    <a:pt x="3728339" y="2294509"/>
                  </a:cubicBezTo>
                  <a:lnTo>
                    <a:pt x="4826" y="2294509"/>
                  </a:lnTo>
                  <a:cubicBezTo>
                    <a:pt x="2159" y="2294509"/>
                    <a:pt x="0" y="2292350"/>
                    <a:pt x="0" y="2289683"/>
                  </a:cubicBezTo>
                  <a:lnTo>
                    <a:pt x="0" y="805053"/>
                  </a:lnTo>
                  <a:cubicBezTo>
                    <a:pt x="0" y="802386"/>
                    <a:pt x="2159" y="800227"/>
                    <a:pt x="4826" y="800227"/>
                  </a:cubicBezTo>
                  <a:moveTo>
                    <a:pt x="4826" y="809752"/>
                  </a:moveTo>
                  <a:lnTo>
                    <a:pt x="4826" y="804926"/>
                  </a:lnTo>
                  <a:lnTo>
                    <a:pt x="9525" y="804926"/>
                  </a:lnTo>
                  <a:lnTo>
                    <a:pt x="9525" y="2289556"/>
                  </a:lnTo>
                  <a:lnTo>
                    <a:pt x="4826" y="2289556"/>
                  </a:lnTo>
                  <a:lnTo>
                    <a:pt x="4826" y="2284730"/>
                  </a:lnTo>
                  <a:lnTo>
                    <a:pt x="3728339" y="2284730"/>
                  </a:lnTo>
                  <a:lnTo>
                    <a:pt x="3728339" y="2289556"/>
                  </a:lnTo>
                  <a:lnTo>
                    <a:pt x="3723513" y="2289556"/>
                  </a:lnTo>
                  <a:lnTo>
                    <a:pt x="3723513" y="805053"/>
                  </a:lnTo>
                  <a:lnTo>
                    <a:pt x="3728339" y="805053"/>
                  </a:lnTo>
                  <a:lnTo>
                    <a:pt x="3728339" y="809879"/>
                  </a:lnTo>
                  <a:lnTo>
                    <a:pt x="1923796" y="809879"/>
                  </a:lnTo>
                  <a:cubicBezTo>
                    <a:pt x="1921129" y="809879"/>
                    <a:pt x="1918970" y="807720"/>
                    <a:pt x="1918970" y="805053"/>
                  </a:cubicBezTo>
                  <a:lnTo>
                    <a:pt x="1918970" y="347472"/>
                  </a:lnTo>
                  <a:cubicBezTo>
                    <a:pt x="1918970" y="344805"/>
                    <a:pt x="1921129" y="342646"/>
                    <a:pt x="1923796" y="342646"/>
                  </a:cubicBezTo>
                  <a:lnTo>
                    <a:pt x="2095500" y="342646"/>
                  </a:lnTo>
                  <a:lnTo>
                    <a:pt x="2095500" y="347472"/>
                  </a:lnTo>
                  <a:lnTo>
                    <a:pt x="2091563" y="350139"/>
                  </a:lnTo>
                  <a:lnTo>
                    <a:pt x="1862582" y="7366"/>
                  </a:lnTo>
                  <a:lnTo>
                    <a:pt x="1866519" y="4699"/>
                  </a:lnTo>
                  <a:lnTo>
                    <a:pt x="1870456" y="7366"/>
                  </a:lnTo>
                  <a:lnTo>
                    <a:pt x="1641602" y="350139"/>
                  </a:lnTo>
                  <a:lnTo>
                    <a:pt x="1637665" y="347472"/>
                  </a:lnTo>
                  <a:lnTo>
                    <a:pt x="1637665" y="342646"/>
                  </a:lnTo>
                  <a:lnTo>
                    <a:pt x="1809369" y="342646"/>
                  </a:lnTo>
                  <a:cubicBezTo>
                    <a:pt x="1812036" y="342646"/>
                    <a:pt x="1814195" y="344805"/>
                    <a:pt x="1814195" y="347472"/>
                  </a:cubicBezTo>
                  <a:lnTo>
                    <a:pt x="1814195" y="805053"/>
                  </a:lnTo>
                  <a:cubicBezTo>
                    <a:pt x="1814195" y="807720"/>
                    <a:pt x="1812036" y="809879"/>
                    <a:pt x="1809369" y="809879"/>
                  </a:cubicBezTo>
                  <a:lnTo>
                    <a:pt x="4826" y="809879"/>
                  </a:lnTo>
                  <a:close/>
                </a:path>
              </a:pathLst>
            </a:custGeom>
            <a:solidFill>
              <a:srgbClr val="FF4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g2ab684ef439_0_261"/>
          <p:cNvSpPr txBox="1"/>
          <p:nvPr/>
        </p:nvSpPr>
        <p:spPr>
          <a:xfrm>
            <a:off x="5823217" y="4526402"/>
            <a:ext cx="2270100" cy="577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750" u="none" cap="none" strike="noStrike">
                <a:solidFill>
                  <a:srgbClr val="FFFFFF"/>
                </a:solidFill>
                <a:latin typeface="Lato"/>
                <a:ea typeface="Lato"/>
                <a:cs typeface="Lato"/>
                <a:sym typeface="Lato"/>
              </a:rPr>
              <a:t>Look</a:t>
            </a:r>
            <a:endParaRPr/>
          </a:p>
        </p:txBody>
      </p:sp>
      <p:grpSp>
        <p:nvGrpSpPr>
          <p:cNvPr id="214" name="Google Shape;214;g2ab684ef439_0_261"/>
          <p:cNvGrpSpPr/>
          <p:nvPr/>
        </p:nvGrpSpPr>
        <p:grpSpPr>
          <a:xfrm>
            <a:off x="5538433" y="5894673"/>
            <a:ext cx="2799806" cy="1121021"/>
            <a:chOff x="0" y="0"/>
            <a:chExt cx="3733074" cy="1494695"/>
          </a:xfrm>
        </p:grpSpPr>
        <p:sp>
          <p:nvSpPr>
            <p:cNvPr id="215" name="Google Shape;215;g2ab684ef439_0_261"/>
            <p:cNvSpPr/>
            <p:nvPr/>
          </p:nvSpPr>
          <p:spPr>
            <a:xfrm>
              <a:off x="0" y="0"/>
              <a:ext cx="3733074" cy="1494695"/>
            </a:xfrm>
            <a:custGeom>
              <a:rect b="b" l="l" r="r" t="t"/>
              <a:pathLst>
                <a:path extrusionOk="0" h="1494695" w="3733074">
                  <a:moveTo>
                    <a:pt x="0" y="0"/>
                  </a:moveTo>
                  <a:lnTo>
                    <a:pt x="3733074" y="0"/>
                  </a:lnTo>
                  <a:lnTo>
                    <a:pt x="3733074" y="1494695"/>
                  </a:lnTo>
                  <a:lnTo>
                    <a:pt x="0" y="1494695"/>
                  </a:lnTo>
                  <a:lnTo>
                    <a:pt x="0" y="0"/>
                  </a:lnTo>
                  <a:close/>
                </a:path>
              </a:pathLst>
            </a:custGeom>
            <a:blipFill rotWithShape="1">
              <a:blip r:embed="rId6">
                <a:alphaModFix/>
              </a:blip>
              <a:stretch>
                <a:fillRect b="0" l="0" r="0" t="0"/>
              </a:stretch>
            </a:blipFill>
            <a:ln>
              <a:noFill/>
            </a:ln>
          </p:spPr>
        </p:sp>
        <p:sp>
          <p:nvSpPr>
            <p:cNvPr id="216" name="Google Shape;216;g2ab684ef439_0_261"/>
            <p:cNvSpPr txBox="1"/>
            <p:nvPr/>
          </p:nvSpPr>
          <p:spPr>
            <a:xfrm>
              <a:off x="353092" y="512233"/>
              <a:ext cx="3027000" cy="7695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750" u="none" cap="none" strike="noStrike">
                  <a:solidFill>
                    <a:srgbClr val="FFFFFF"/>
                  </a:solidFill>
                  <a:latin typeface="Lato"/>
                  <a:ea typeface="Lato"/>
                  <a:cs typeface="Lato"/>
                  <a:sym typeface="Lato"/>
                </a:rPr>
                <a:t>Explore</a:t>
              </a:r>
              <a:endParaRPr/>
            </a:p>
          </p:txBody>
        </p:sp>
      </p:grpSp>
      <p:sp>
        <p:nvSpPr>
          <p:cNvPr id="217" name="Google Shape;217;g2ab684ef439_0_261"/>
          <p:cNvSpPr/>
          <p:nvPr/>
        </p:nvSpPr>
        <p:spPr>
          <a:xfrm>
            <a:off x="5538433" y="5894673"/>
            <a:ext cx="2799806" cy="1121021"/>
          </a:xfrm>
          <a:custGeom>
            <a:rect b="b" l="l" r="r" t="t"/>
            <a:pathLst>
              <a:path extrusionOk="0" h="1494695" w="3733074">
                <a:moveTo>
                  <a:pt x="0" y="0"/>
                </a:moveTo>
                <a:lnTo>
                  <a:pt x="3733074" y="0"/>
                </a:lnTo>
                <a:lnTo>
                  <a:pt x="3733074" y="1494695"/>
                </a:lnTo>
                <a:lnTo>
                  <a:pt x="0" y="1494695"/>
                </a:lnTo>
                <a:lnTo>
                  <a:pt x="0" y="0"/>
                </a:lnTo>
                <a:close/>
              </a:path>
            </a:pathLst>
          </a:custGeom>
          <a:blipFill rotWithShape="1">
            <a:blip r:embed="rId6">
              <a:alphaModFix/>
            </a:blip>
            <a:stretch>
              <a:fillRect b="0" l="0" r="0" t="0"/>
            </a:stretch>
          </a:blipFill>
          <a:ln>
            <a:noFill/>
          </a:ln>
        </p:spPr>
      </p:sp>
      <p:grpSp>
        <p:nvGrpSpPr>
          <p:cNvPr id="218" name="Google Shape;218;g2ab684ef439_0_261"/>
          <p:cNvGrpSpPr/>
          <p:nvPr/>
        </p:nvGrpSpPr>
        <p:grpSpPr>
          <a:xfrm rot="10800000">
            <a:off x="5538365" y="5894593"/>
            <a:ext cx="2799874" cy="1720882"/>
            <a:chOff x="0" y="0"/>
            <a:chExt cx="3733165" cy="2294509"/>
          </a:xfrm>
        </p:grpSpPr>
        <p:sp>
          <p:nvSpPr>
            <p:cNvPr id="219" name="Google Shape;219;g2ab684ef439_0_261"/>
            <p:cNvSpPr/>
            <p:nvPr/>
          </p:nvSpPr>
          <p:spPr>
            <a:xfrm>
              <a:off x="4826" y="4826"/>
              <a:ext cx="3723513" cy="2284857"/>
            </a:xfrm>
            <a:custGeom>
              <a:rect b="b" l="l" r="r" t="t"/>
              <a:pathLst>
                <a:path extrusionOk="0" h="2284857" w="3723513">
                  <a:moveTo>
                    <a:pt x="0" y="800227"/>
                  </a:moveTo>
                  <a:lnTo>
                    <a:pt x="1804543" y="800227"/>
                  </a:lnTo>
                  <a:lnTo>
                    <a:pt x="1804543" y="342646"/>
                  </a:lnTo>
                  <a:lnTo>
                    <a:pt x="1632839" y="342646"/>
                  </a:lnTo>
                  <a:lnTo>
                    <a:pt x="1861693" y="0"/>
                  </a:lnTo>
                  <a:lnTo>
                    <a:pt x="2090547" y="342773"/>
                  </a:lnTo>
                  <a:lnTo>
                    <a:pt x="1918970" y="342773"/>
                  </a:lnTo>
                  <a:lnTo>
                    <a:pt x="1918970" y="800227"/>
                  </a:lnTo>
                  <a:lnTo>
                    <a:pt x="3723513" y="800227"/>
                  </a:lnTo>
                  <a:lnTo>
                    <a:pt x="3723513" y="2284857"/>
                  </a:lnTo>
                  <a:lnTo>
                    <a:pt x="0" y="2284857"/>
                  </a:lnTo>
                  <a:close/>
                </a:path>
              </a:pathLst>
            </a:custGeom>
            <a:solidFill>
              <a:srgbClr val="66C7FF"/>
            </a:solidFill>
            <a:ln>
              <a:noFill/>
            </a:ln>
          </p:spPr>
        </p:sp>
        <p:sp>
          <p:nvSpPr>
            <p:cNvPr id="220" name="Google Shape;220;g2ab684ef439_0_261"/>
            <p:cNvSpPr/>
            <p:nvPr/>
          </p:nvSpPr>
          <p:spPr>
            <a:xfrm>
              <a:off x="0" y="0"/>
              <a:ext cx="3733165" cy="2294509"/>
            </a:xfrm>
            <a:custGeom>
              <a:rect b="b" l="l" r="r" t="t"/>
              <a:pathLst>
                <a:path extrusionOk="0" h="2294509" w="3733165">
                  <a:moveTo>
                    <a:pt x="4826" y="800227"/>
                  </a:moveTo>
                  <a:lnTo>
                    <a:pt x="1809369" y="800227"/>
                  </a:lnTo>
                  <a:lnTo>
                    <a:pt x="1809369" y="805053"/>
                  </a:lnTo>
                  <a:lnTo>
                    <a:pt x="1804543" y="805053"/>
                  </a:lnTo>
                  <a:lnTo>
                    <a:pt x="1804543" y="347472"/>
                  </a:lnTo>
                  <a:lnTo>
                    <a:pt x="1809369" y="347472"/>
                  </a:lnTo>
                  <a:lnTo>
                    <a:pt x="1809369" y="352298"/>
                  </a:lnTo>
                  <a:lnTo>
                    <a:pt x="1637665" y="352298"/>
                  </a:lnTo>
                  <a:cubicBezTo>
                    <a:pt x="1635887" y="352298"/>
                    <a:pt x="1634236" y="351282"/>
                    <a:pt x="1633474" y="349758"/>
                  </a:cubicBezTo>
                  <a:cubicBezTo>
                    <a:pt x="1632712" y="348234"/>
                    <a:pt x="1632712" y="346329"/>
                    <a:pt x="1633728" y="344805"/>
                  </a:cubicBezTo>
                  <a:lnTo>
                    <a:pt x="1862582" y="2159"/>
                  </a:lnTo>
                  <a:cubicBezTo>
                    <a:pt x="1863471" y="889"/>
                    <a:pt x="1864995" y="0"/>
                    <a:pt x="1866519" y="0"/>
                  </a:cubicBezTo>
                  <a:cubicBezTo>
                    <a:pt x="1868043" y="0"/>
                    <a:pt x="1869567" y="762"/>
                    <a:pt x="1870456" y="2159"/>
                  </a:cubicBezTo>
                  <a:lnTo>
                    <a:pt x="2099310" y="344805"/>
                  </a:lnTo>
                  <a:cubicBezTo>
                    <a:pt x="2100326" y="346329"/>
                    <a:pt x="2100326" y="348107"/>
                    <a:pt x="2099564" y="349758"/>
                  </a:cubicBezTo>
                  <a:cubicBezTo>
                    <a:pt x="2098802" y="351409"/>
                    <a:pt x="2097151" y="352298"/>
                    <a:pt x="2095373" y="352298"/>
                  </a:cubicBezTo>
                  <a:lnTo>
                    <a:pt x="1923796" y="352298"/>
                  </a:lnTo>
                  <a:lnTo>
                    <a:pt x="1923796" y="347472"/>
                  </a:lnTo>
                  <a:lnTo>
                    <a:pt x="1928622" y="347472"/>
                  </a:lnTo>
                  <a:lnTo>
                    <a:pt x="1928622" y="805053"/>
                  </a:lnTo>
                  <a:lnTo>
                    <a:pt x="1923796" y="805053"/>
                  </a:lnTo>
                  <a:lnTo>
                    <a:pt x="1923796" y="800227"/>
                  </a:lnTo>
                  <a:lnTo>
                    <a:pt x="3728339" y="800227"/>
                  </a:lnTo>
                  <a:cubicBezTo>
                    <a:pt x="3731006" y="800227"/>
                    <a:pt x="3733165" y="802386"/>
                    <a:pt x="3733165" y="805053"/>
                  </a:cubicBezTo>
                  <a:lnTo>
                    <a:pt x="3733165" y="2289683"/>
                  </a:lnTo>
                  <a:cubicBezTo>
                    <a:pt x="3733165" y="2292350"/>
                    <a:pt x="3731006" y="2294509"/>
                    <a:pt x="3728339" y="2294509"/>
                  </a:cubicBezTo>
                  <a:lnTo>
                    <a:pt x="4826" y="2294509"/>
                  </a:lnTo>
                  <a:cubicBezTo>
                    <a:pt x="2159" y="2294509"/>
                    <a:pt x="0" y="2292350"/>
                    <a:pt x="0" y="2289683"/>
                  </a:cubicBezTo>
                  <a:lnTo>
                    <a:pt x="0" y="805053"/>
                  </a:lnTo>
                  <a:cubicBezTo>
                    <a:pt x="0" y="802386"/>
                    <a:pt x="2159" y="800227"/>
                    <a:pt x="4826" y="800227"/>
                  </a:cubicBezTo>
                  <a:moveTo>
                    <a:pt x="4826" y="809752"/>
                  </a:moveTo>
                  <a:lnTo>
                    <a:pt x="4826" y="804926"/>
                  </a:lnTo>
                  <a:lnTo>
                    <a:pt x="9525" y="804926"/>
                  </a:lnTo>
                  <a:lnTo>
                    <a:pt x="9525" y="2289556"/>
                  </a:lnTo>
                  <a:lnTo>
                    <a:pt x="4826" y="2289556"/>
                  </a:lnTo>
                  <a:lnTo>
                    <a:pt x="4826" y="2284730"/>
                  </a:lnTo>
                  <a:lnTo>
                    <a:pt x="3728339" y="2284730"/>
                  </a:lnTo>
                  <a:lnTo>
                    <a:pt x="3728339" y="2289556"/>
                  </a:lnTo>
                  <a:lnTo>
                    <a:pt x="3723513" y="2289556"/>
                  </a:lnTo>
                  <a:lnTo>
                    <a:pt x="3723513" y="805053"/>
                  </a:lnTo>
                  <a:lnTo>
                    <a:pt x="3728339" y="805053"/>
                  </a:lnTo>
                  <a:lnTo>
                    <a:pt x="3728339" y="809879"/>
                  </a:lnTo>
                  <a:lnTo>
                    <a:pt x="1923796" y="809879"/>
                  </a:lnTo>
                  <a:cubicBezTo>
                    <a:pt x="1921129" y="809879"/>
                    <a:pt x="1918970" y="807720"/>
                    <a:pt x="1918970" y="805053"/>
                  </a:cubicBezTo>
                  <a:lnTo>
                    <a:pt x="1918970" y="347472"/>
                  </a:lnTo>
                  <a:cubicBezTo>
                    <a:pt x="1918970" y="344805"/>
                    <a:pt x="1921129" y="342646"/>
                    <a:pt x="1923796" y="342646"/>
                  </a:cubicBezTo>
                  <a:lnTo>
                    <a:pt x="2095500" y="342646"/>
                  </a:lnTo>
                  <a:lnTo>
                    <a:pt x="2095500" y="347472"/>
                  </a:lnTo>
                  <a:lnTo>
                    <a:pt x="2091563" y="350139"/>
                  </a:lnTo>
                  <a:lnTo>
                    <a:pt x="1862582" y="7366"/>
                  </a:lnTo>
                  <a:lnTo>
                    <a:pt x="1866519" y="4699"/>
                  </a:lnTo>
                  <a:lnTo>
                    <a:pt x="1870456" y="7366"/>
                  </a:lnTo>
                  <a:lnTo>
                    <a:pt x="1641602" y="350139"/>
                  </a:lnTo>
                  <a:lnTo>
                    <a:pt x="1637665" y="347472"/>
                  </a:lnTo>
                  <a:lnTo>
                    <a:pt x="1637665" y="342646"/>
                  </a:lnTo>
                  <a:lnTo>
                    <a:pt x="1809369" y="342646"/>
                  </a:lnTo>
                  <a:cubicBezTo>
                    <a:pt x="1812036" y="342646"/>
                    <a:pt x="1814195" y="344805"/>
                    <a:pt x="1814195" y="347472"/>
                  </a:cubicBezTo>
                  <a:lnTo>
                    <a:pt x="1814195" y="805053"/>
                  </a:lnTo>
                  <a:cubicBezTo>
                    <a:pt x="1814195" y="807720"/>
                    <a:pt x="1812036" y="809879"/>
                    <a:pt x="1809369" y="809879"/>
                  </a:cubicBezTo>
                  <a:lnTo>
                    <a:pt x="4826" y="809879"/>
                  </a:ln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g2ab684ef439_0_261"/>
          <p:cNvSpPr txBox="1"/>
          <p:nvPr/>
        </p:nvSpPr>
        <p:spPr>
          <a:xfrm>
            <a:off x="5803264" y="6151523"/>
            <a:ext cx="2270100" cy="577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750" u="none" cap="none" strike="noStrike">
                <a:solidFill>
                  <a:srgbClr val="FFFFFF"/>
                </a:solidFill>
                <a:latin typeface="Lato"/>
                <a:ea typeface="Lato"/>
                <a:cs typeface="Lato"/>
                <a:sym typeface="Lato"/>
              </a:rPr>
              <a:t>Explore</a:t>
            </a:r>
            <a:endParaRPr/>
          </a:p>
        </p:txBody>
      </p:sp>
      <p:grpSp>
        <p:nvGrpSpPr>
          <p:cNvPr id="222" name="Google Shape;222;g2ab684ef439_0_261"/>
          <p:cNvGrpSpPr/>
          <p:nvPr/>
        </p:nvGrpSpPr>
        <p:grpSpPr>
          <a:xfrm rot="10800000">
            <a:off x="5536534" y="7615481"/>
            <a:ext cx="2803560" cy="1720882"/>
            <a:chOff x="0" y="0"/>
            <a:chExt cx="5312791" cy="2294509"/>
          </a:xfrm>
        </p:grpSpPr>
        <p:sp>
          <p:nvSpPr>
            <p:cNvPr id="223" name="Google Shape;223;g2ab684ef439_0_261"/>
            <p:cNvSpPr/>
            <p:nvPr/>
          </p:nvSpPr>
          <p:spPr>
            <a:xfrm>
              <a:off x="4826" y="4826"/>
              <a:ext cx="5303139" cy="2284857"/>
            </a:xfrm>
            <a:custGeom>
              <a:rect b="b" l="l" r="r" t="t"/>
              <a:pathLst>
                <a:path extrusionOk="0" h="2284857" w="5303139">
                  <a:moveTo>
                    <a:pt x="0" y="800227"/>
                  </a:moveTo>
                  <a:lnTo>
                    <a:pt x="2594356" y="800227"/>
                  </a:lnTo>
                  <a:lnTo>
                    <a:pt x="2594356" y="342646"/>
                  </a:lnTo>
                  <a:lnTo>
                    <a:pt x="2422525" y="342646"/>
                  </a:lnTo>
                  <a:lnTo>
                    <a:pt x="2651506" y="0"/>
                  </a:lnTo>
                  <a:lnTo>
                    <a:pt x="2880614" y="342646"/>
                  </a:lnTo>
                  <a:lnTo>
                    <a:pt x="2708783" y="342646"/>
                  </a:lnTo>
                  <a:lnTo>
                    <a:pt x="2708783" y="800227"/>
                  </a:lnTo>
                  <a:lnTo>
                    <a:pt x="5303139" y="800227"/>
                  </a:lnTo>
                  <a:lnTo>
                    <a:pt x="5303139" y="2284857"/>
                  </a:lnTo>
                  <a:lnTo>
                    <a:pt x="0" y="2284857"/>
                  </a:lnTo>
                  <a:close/>
                </a:path>
              </a:pathLst>
            </a:custGeom>
            <a:solidFill>
              <a:srgbClr val="FF8EC7"/>
            </a:solidFill>
            <a:ln>
              <a:noFill/>
            </a:ln>
          </p:spPr>
        </p:sp>
        <p:sp>
          <p:nvSpPr>
            <p:cNvPr id="224" name="Google Shape;224;g2ab684ef439_0_261"/>
            <p:cNvSpPr/>
            <p:nvPr/>
          </p:nvSpPr>
          <p:spPr>
            <a:xfrm>
              <a:off x="0" y="0"/>
              <a:ext cx="5312791" cy="2294509"/>
            </a:xfrm>
            <a:custGeom>
              <a:rect b="b" l="l" r="r" t="t"/>
              <a:pathLst>
                <a:path extrusionOk="0" h="2294509" w="5312791">
                  <a:moveTo>
                    <a:pt x="4826" y="800227"/>
                  </a:moveTo>
                  <a:lnTo>
                    <a:pt x="2599182" y="800227"/>
                  </a:lnTo>
                  <a:lnTo>
                    <a:pt x="2599182" y="805053"/>
                  </a:lnTo>
                  <a:lnTo>
                    <a:pt x="2594356" y="805053"/>
                  </a:lnTo>
                  <a:lnTo>
                    <a:pt x="2594356" y="347472"/>
                  </a:lnTo>
                  <a:lnTo>
                    <a:pt x="2599182" y="347472"/>
                  </a:lnTo>
                  <a:lnTo>
                    <a:pt x="2599182" y="352298"/>
                  </a:lnTo>
                  <a:lnTo>
                    <a:pt x="2427351" y="352298"/>
                  </a:lnTo>
                  <a:cubicBezTo>
                    <a:pt x="2425573" y="352298"/>
                    <a:pt x="2423922" y="351282"/>
                    <a:pt x="2423160" y="349758"/>
                  </a:cubicBezTo>
                  <a:cubicBezTo>
                    <a:pt x="2422398" y="348234"/>
                    <a:pt x="2422398" y="346329"/>
                    <a:pt x="2423414" y="344805"/>
                  </a:cubicBezTo>
                  <a:lnTo>
                    <a:pt x="2652395" y="2159"/>
                  </a:lnTo>
                  <a:cubicBezTo>
                    <a:pt x="2653284" y="889"/>
                    <a:pt x="2654808" y="0"/>
                    <a:pt x="2656332" y="0"/>
                  </a:cubicBezTo>
                  <a:cubicBezTo>
                    <a:pt x="2657856" y="0"/>
                    <a:pt x="2659380" y="762"/>
                    <a:pt x="2660269" y="2159"/>
                  </a:cubicBezTo>
                  <a:lnTo>
                    <a:pt x="2889250" y="344932"/>
                  </a:lnTo>
                  <a:cubicBezTo>
                    <a:pt x="2890266" y="346456"/>
                    <a:pt x="2890266" y="348234"/>
                    <a:pt x="2889504" y="349885"/>
                  </a:cubicBezTo>
                  <a:cubicBezTo>
                    <a:pt x="2888742" y="351536"/>
                    <a:pt x="2887091" y="352425"/>
                    <a:pt x="2885313" y="352425"/>
                  </a:cubicBezTo>
                  <a:lnTo>
                    <a:pt x="2713609" y="352425"/>
                  </a:lnTo>
                  <a:lnTo>
                    <a:pt x="2713609" y="347599"/>
                  </a:lnTo>
                  <a:lnTo>
                    <a:pt x="2718435" y="347599"/>
                  </a:lnTo>
                  <a:lnTo>
                    <a:pt x="2718435" y="805053"/>
                  </a:lnTo>
                  <a:lnTo>
                    <a:pt x="2713609" y="805053"/>
                  </a:lnTo>
                  <a:lnTo>
                    <a:pt x="2713609" y="800227"/>
                  </a:lnTo>
                  <a:lnTo>
                    <a:pt x="5307965" y="800227"/>
                  </a:lnTo>
                  <a:cubicBezTo>
                    <a:pt x="5310632" y="800227"/>
                    <a:pt x="5312791" y="802386"/>
                    <a:pt x="5312791" y="805053"/>
                  </a:cubicBezTo>
                  <a:lnTo>
                    <a:pt x="5312791" y="2289683"/>
                  </a:lnTo>
                  <a:cubicBezTo>
                    <a:pt x="5312791" y="2292350"/>
                    <a:pt x="5310632" y="2294509"/>
                    <a:pt x="5307965" y="2294509"/>
                  </a:cubicBezTo>
                  <a:lnTo>
                    <a:pt x="4826" y="2294509"/>
                  </a:lnTo>
                  <a:cubicBezTo>
                    <a:pt x="2159" y="2294509"/>
                    <a:pt x="0" y="2292350"/>
                    <a:pt x="0" y="2289683"/>
                  </a:cubicBezTo>
                  <a:lnTo>
                    <a:pt x="0" y="805053"/>
                  </a:lnTo>
                  <a:cubicBezTo>
                    <a:pt x="0" y="802386"/>
                    <a:pt x="2159" y="800227"/>
                    <a:pt x="4826" y="800227"/>
                  </a:cubicBezTo>
                  <a:moveTo>
                    <a:pt x="4826" y="809752"/>
                  </a:moveTo>
                  <a:lnTo>
                    <a:pt x="4826" y="804926"/>
                  </a:lnTo>
                  <a:lnTo>
                    <a:pt x="9525" y="804926"/>
                  </a:lnTo>
                  <a:lnTo>
                    <a:pt x="9525" y="2289556"/>
                  </a:lnTo>
                  <a:lnTo>
                    <a:pt x="4826" y="2289556"/>
                  </a:lnTo>
                  <a:lnTo>
                    <a:pt x="4826" y="2284730"/>
                  </a:lnTo>
                  <a:lnTo>
                    <a:pt x="5307965" y="2284730"/>
                  </a:lnTo>
                  <a:lnTo>
                    <a:pt x="5307965" y="2289556"/>
                  </a:lnTo>
                  <a:lnTo>
                    <a:pt x="5303139" y="2289556"/>
                  </a:lnTo>
                  <a:lnTo>
                    <a:pt x="5303139" y="805053"/>
                  </a:lnTo>
                  <a:lnTo>
                    <a:pt x="5307965" y="805053"/>
                  </a:lnTo>
                  <a:lnTo>
                    <a:pt x="5307965" y="809879"/>
                  </a:lnTo>
                  <a:lnTo>
                    <a:pt x="2713609" y="809879"/>
                  </a:lnTo>
                  <a:cubicBezTo>
                    <a:pt x="2710942" y="809879"/>
                    <a:pt x="2708783" y="807720"/>
                    <a:pt x="2708783" y="805053"/>
                  </a:cubicBezTo>
                  <a:lnTo>
                    <a:pt x="2708783" y="347472"/>
                  </a:lnTo>
                  <a:cubicBezTo>
                    <a:pt x="2708783" y="344805"/>
                    <a:pt x="2710942" y="342646"/>
                    <a:pt x="2713609" y="342646"/>
                  </a:cubicBezTo>
                  <a:lnTo>
                    <a:pt x="2885440" y="342646"/>
                  </a:lnTo>
                  <a:lnTo>
                    <a:pt x="2885440" y="347472"/>
                  </a:lnTo>
                  <a:lnTo>
                    <a:pt x="2881503" y="350139"/>
                  </a:lnTo>
                  <a:lnTo>
                    <a:pt x="2652395" y="7366"/>
                  </a:lnTo>
                  <a:lnTo>
                    <a:pt x="2656332" y="4699"/>
                  </a:lnTo>
                  <a:lnTo>
                    <a:pt x="2660269" y="7366"/>
                  </a:lnTo>
                  <a:lnTo>
                    <a:pt x="2431288" y="350139"/>
                  </a:lnTo>
                  <a:lnTo>
                    <a:pt x="2427351" y="347472"/>
                  </a:lnTo>
                  <a:lnTo>
                    <a:pt x="2427351" y="342646"/>
                  </a:lnTo>
                  <a:lnTo>
                    <a:pt x="2599182" y="342646"/>
                  </a:lnTo>
                  <a:cubicBezTo>
                    <a:pt x="2601849" y="342646"/>
                    <a:pt x="2604008" y="344805"/>
                    <a:pt x="2604008" y="347472"/>
                  </a:cubicBezTo>
                  <a:lnTo>
                    <a:pt x="2604008" y="805053"/>
                  </a:lnTo>
                  <a:cubicBezTo>
                    <a:pt x="2604008" y="807720"/>
                    <a:pt x="2601849" y="809879"/>
                    <a:pt x="2599182" y="809879"/>
                  </a:cubicBezTo>
                  <a:lnTo>
                    <a:pt x="4826" y="809879"/>
                  </a:lnTo>
                  <a:close/>
                </a:path>
              </a:pathLst>
            </a:custGeom>
            <a:solidFill>
              <a:srgbClr val="A24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g2ab684ef439_0_261"/>
          <p:cNvSpPr txBox="1"/>
          <p:nvPr/>
        </p:nvSpPr>
        <p:spPr>
          <a:xfrm>
            <a:off x="5803252" y="7975792"/>
            <a:ext cx="2270100" cy="577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750" u="none" cap="none" strike="noStrike">
                <a:solidFill>
                  <a:srgbClr val="FFFFFF"/>
                </a:solidFill>
                <a:latin typeface="Lato"/>
                <a:ea typeface="Lato"/>
                <a:cs typeface="Lato"/>
                <a:sym typeface="Lato"/>
              </a:rPr>
              <a:t>Consult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235" name="Google Shape;235;p7"/>
          <p:cNvSpPr txBox="1"/>
          <p:nvPr/>
        </p:nvSpPr>
        <p:spPr>
          <a:xfrm>
            <a:off x="4538028" y="325234"/>
            <a:ext cx="12437199" cy="1000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6600">
                <a:solidFill>
                  <a:srgbClr val="313C7F"/>
                </a:solidFill>
                <a:latin typeface="Lato"/>
                <a:ea typeface="Lato"/>
                <a:cs typeface="Lato"/>
                <a:sym typeface="Lato"/>
              </a:rPr>
              <a:t>Smart Surfers are Law Smart</a:t>
            </a:r>
            <a:endParaRPr/>
          </a:p>
        </p:txBody>
      </p:sp>
      <p:grpSp>
        <p:nvGrpSpPr>
          <p:cNvPr id="236" name="Google Shape;236;p7"/>
          <p:cNvGrpSpPr/>
          <p:nvPr/>
        </p:nvGrpSpPr>
        <p:grpSpPr>
          <a:xfrm>
            <a:off x="4976975" y="7695975"/>
            <a:ext cx="11879086" cy="2276593"/>
            <a:chOff x="0" y="0"/>
            <a:chExt cx="16731107" cy="2305177"/>
          </a:xfrm>
        </p:grpSpPr>
        <p:sp>
          <p:nvSpPr>
            <p:cNvPr id="237" name="Google Shape;237;p7"/>
            <p:cNvSpPr/>
            <p:nvPr/>
          </p:nvSpPr>
          <p:spPr>
            <a:xfrm>
              <a:off x="12700" y="12700"/>
              <a:ext cx="16705707" cy="2279777"/>
            </a:xfrm>
            <a:custGeom>
              <a:rect b="b" l="l" r="r" t="t"/>
              <a:pathLst>
                <a:path extrusionOk="0" h="2279777" w="16705707">
                  <a:moveTo>
                    <a:pt x="0" y="0"/>
                  </a:moveTo>
                  <a:lnTo>
                    <a:pt x="16705707" y="0"/>
                  </a:lnTo>
                  <a:lnTo>
                    <a:pt x="16705707" y="2279777"/>
                  </a:lnTo>
                  <a:lnTo>
                    <a:pt x="0" y="2279777"/>
                  </a:lnTo>
                  <a:close/>
                </a:path>
              </a:pathLst>
            </a:custGeom>
            <a:solidFill>
              <a:srgbClr val="50B6B7"/>
            </a:solidFill>
            <a:ln>
              <a:noFill/>
            </a:ln>
          </p:spPr>
        </p:sp>
        <p:sp>
          <p:nvSpPr>
            <p:cNvPr id="238" name="Google Shape;238;p7"/>
            <p:cNvSpPr/>
            <p:nvPr/>
          </p:nvSpPr>
          <p:spPr>
            <a:xfrm>
              <a:off x="0" y="0"/>
              <a:ext cx="16731107" cy="2305177"/>
            </a:xfrm>
            <a:custGeom>
              <a:rect b="b" l="l" r="r" t="t"/>
              <a:pathLst>
                <a:path extrusionOk="0" h="2305177" w="16731107">
                  <a:moveTo>
                    <a:pt x="12700" y="0"/>
                  </a:moveTo>
                  <a:lnTo>
                    <a:pt x="16718407" y="0"/>
                  </a:lnTo>
                  <a:cubicBezTo>
                    <a:pt x="16725393" y="0"/>
                    <a:pt x="16731107" y="5715"/>
                    <a:pt x="16731107" y="12700"/>
                  </a:cubicBezTo>
                  <a:lnTo>
                    <a:pt x="16731107" y="2292477"/>
                  </a:lnTo>
                  <a:cubicBezTo>
                    <a:pt x="16731107" y="2299462"/>
                    <a:pt x="16725393" y="2305177"/>
                    <a:pt x="16718407" y="2305177"/>
                  </a:cubicBezTo>
                  <a:lnTo>
                    <a:pt x="12700" y="2305177"/>
                  </a:lnTo>
                  <a:cubicBezTo>
                    <a:pt x="5715" y="2305177"/>
                    <a:pt x="0" y="2299462"/>
                    <a:pt x="0" y="2292477"/>
                  </a:cubicBezTo>
                  <a:lnTo>
                    <a:pt x="0" y="12700"/>
                  </a:lnTo>
                  <a:cubicBezTo>
                    <a:pt x="0" y="5715"/>
                    <a:pt x="5715" y="0"/>
                    <a:pt x="12700" y="0"/>
                  </a:cubicBezTo>
                  <a:moveTo>
                    <a:pt x="12700" y="25400"/>
                  </a:moveTo>
                  <a:lnTo>
                    <a:pt x="12700" y="12700"/>
                  </a:lnTo>
                  <a:lnTo>
                    <a:pt x="25400" y="12700"/>
                  </a:lnTo>
                  <a:lnTo>
                    <a:pt x="25400" y="2292477"/>
                  </a:lnTo>
                  <a:lnTo>
                    <a:pt x="12700" y="2292477"/>
                  </a:lnTo>
                  <a:lnTo>
                    <a:pt x="12700" y="2279777"/>
                  </a:lnTo>
                  <a:lnTo>
                    <a:pt x="16718407" y="2279777"/>
                  </a:lnTo>
                  <a:lnTo>
                    <a:pt x="16718407" y="2292477"/>
                  </a:lnTo>
                  <a:lnTo>
                    <a:pt x="16705707" y="2292477"/>
                  </a:lnTo>
                  <a:lnTo>
                    <a:pt x="16705707" y="12700"/>
                  </a:lnTo>
                  <a:lnTo>
                    <a:pt x="16718407" y="12700"/>
                  </a:lnTo>
                  <a:lnTo>
                    <a:pt x="16718407"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7"/>
          <p:cNvSpPr txBox="1"/>
          <p:nvPr/>
        </p:nvSpPr>
        <p:spPr>
          <a:xfrm>
            <a:off x="5465075" y="7695978"/>
            <a:ext cx="11510100" cy="177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3650">
                <a:solidFill>
                  <a:srgbClr val="FFFFFF"/>
                </a:solidFill>
                <a:latin typeface="Lato"/>
                <a:ea typeface="Lato"/>
                <a:cs typeface="Lato"/>
                <a:sym typeface="Lato"/>
              </a:rPr>
              <a:t>Are relevant policies or laws on your issue not being adequately enforced at local, national, or international levels?</a:t>
            </a:r>
            <a:endParaRPr sz="1000"/>
          </a:p>
        </p:txBody>
      </p:sp>
      <p:grpSp>
        <p:nvGrpSpPr>
          <p:cNvPr id="240" name="Google Shape;240;p7"/>
          <p:cNvGrpSpPr/>
          <p:nvPr/>
        </p:nvGrpSpPr>
        <p:grpSpPr>
          <a:xfrm rot="10800000">
            <a:off x="5040554" y="4820706"/>
            <a:ext cx="11780372" cy="2875269"/>
            <a:chOff x="0" y="-1270"/>
            <a:chExt cx="16731107" cy="3533140"/>
          </a:xfrm>
        </p:grpSpPr>
        <p:sp>
          <p:nvSpPr>
            <p:cNvPr id="241" name="Google Shape;241;p7"/>
            <p:cNvSpPr/>
            <p:nvPr/>
          </p:nvSpPr>
          <p:spPr>
            <a:xfrm>
              <a:off x="12700" y="12700"/>
              <a:ext cx="16705707" cy="3506470"/>
            </a:xfrm>
            <a:custGeom>
              <a:rect b="b" l="l" r="r" t="t"/>
              <a:pathLst>
                <a:path extrusionOk="0" h="3506470" w="16705707">
                  <a:moveTo>
                    <a:pt x="0" y="1228090"/>
                  </a:moveTo>
                  <a:lnTo>
                    <a:pt x="7912100" y="1228090"/>
                  </a:lnTo>
                  <a:lnTo>
                    <a:pt x="7912100" y="876554"/>
                  </a:lnTo>
                  <a:lnTo>
                    <a:pt x="7471283" y="876554"/>
                  </a:lnTo>
                  <a:lnTo>
                    <a:pt x="8352790" y="0"/>
                  </a:lnTo>
                  <a:lnTo>
                    <a:pt x="9234424" y="876554"/>
                  </a:lnTo>
                  <a:lnTo>
                    <a:pt x="8793607" y="876554"/>
                  </a:lnTo>
                  <a:lnTo>
                    <a:pt x="8793607" y="1228090"/>
                  </a:lnTo>
                  <a:lnTo>
                    <a:pt x="16705707" y="1228090"/>
                  </a:lnTo>
                  <a:lnTo>
                    <a:pt x="16705707" y="3506470"/>
                  </a:lnTo>
                  <a:lnTo>
                    <a:pt x="0" y="3506470"/>
                  </a:lnTo>
                  <a:close/>
                </a:path>
              </a:pathLst>
            </a:custGeom>
            <a:solidFill>
              <a:srgbClr val="50B6B7"/>
            </a:solidFill>
            <a:ln>
              <a:noFill/>
            </a:ln>
          </p:spPr>
        </p:sp>
        <p:sp>
          <p:nvSpPr>
            <p:cNvPr id="242" name="Google Shape;242;p7"/>
            <p:cNvSpPr/>
            <p:nvPr/>
          </p:nvSpPr>
          <p:spPr>
            <a:xfrm>
              <a:off x="0" y="-1270"/>
              <a:ext cx="16731107" cy="3533140"/>
            </a:xfrm>
            <a:custGeom>
              <a:rect b="b" l="l" r="r" t="t"/>
              <a:pathLst>
                <a:path extrusionOk="0" h="3533140" w="16731107">
                  <a:moveTo>
                    <a:pt x="12700" y="1229360"/>
                  </a:moveTo>
                  <a:lnTo>
                    <a:pt x="7924800" y="1229360"/>
                  </a:lnTo>
                  <a:lnTo>
                    <a:pt x="7924800" y="1242060"/>
                  </a:lnTo>
                  <a:lnTo>
                    <a:pt x="7912100" y="1242060"/>
                  </a:lnTo>
                  <a:lnTo>
                    <a:pt x="7912100" y="890524"/>
                  </a:lnTo>
                  <a:lnTo>
                    <a:pt x="7924800" y="890524"/>
                  </a:lnTo>
                  <a:lnTo>
                    <a:pt x="7924800" y="903224"/>
                  </a:lnTo>
                  <a:lnTo>
                    <a:pt x="7483983" y="903224"/>
                  </a:lnTo>
                  <a:cubicBezTo>
                    <a:pt x="7478902" y="903224"/>
                    <a:pt x="7474203" y="900176"/>
                    <a:pt x="7472299" y="895350"/>
                  </a:cubicBezTo>
                  <a:cubicBezTo>
                    <a:pt x="7470394" y="890524"/>
                    <a:pt x="7471410" y="885190"/>
                    <a:pt x="7475093" y="881507"/>
                  </a:cubicBezTo>
                  <a:lnTo>
                    <a:pt x="8356600" y="4953"/>
                  </a:lnTo>
                  <a:cubicBezTo>
                    <a:pt x="8361553" y="0"/>
                    <a:pt x="8369554" y="0"/>
                    <a:pt x="8374507" y="4953"/>
                  </a:cubicBezTo>
                  <a:lnTo>
                    <a:pt x="9256141" y="881507"/>
                  </a:lnTo>
                  <a:cubicBezTo>
                    <a:pt x="9259824" y="885190"/>
                    <a:pt x="9260840" y="890651"/>
                    <a:pt x="9258935" y="895350"/>
                  </a:cubicBezTo>
                  <a:cubicBezTo>
                    <a:pt x="9257030" y="900049"/>
                    <a:pt x="9252331" y="903224"/>
                    <a:pt x="9247251" y="903224"/>
                  </a:cubicBezTo>
                  <a:lnTo>
                    <a:pt x="8806307" y="903224"/>
                  </a:lnTo>
                  <a:lnTo>
                    <a:pt x="8806307" y="890524"/>
                  </a:lnTo>
                  <a:lnTo>
                    <a:pt x="8819007" y="890524"/>
                  </a:lnTo>
                  <a:lnTo>
                    <a:pt x="8819007" y="1242060"/>
                  </a:lnTo>
                  <a:lnTo>
                    <a:pt x="8806307" y="1242060"/>
                  </a:lnTo>
                  <a:lnTo>
                    <a:pt x="8806307" y="1229360"/>
                  </a:lnTo>
                  <a:lnTo>
                    <a:pt x="16718407" y="1229360"/>
                  </a:lnTo>
                  <a:cubicBezTo>
                    <a:pt x="16725392" y="1229360"/>
                    <a:pt x="16731107" y="1235075"/>
                    <a:pt x="16731107" y="1242060"/>
                  </a:cubicBezTo>
                  <a:lnTo>
                    <a:pt x="16731107" y="3520440"/>
                  </a:lnTo>
                  <a:cubicBezTo>
                    <a:pt x="16731107" y="3527425"/>
                    <a:pt x="16725392" y="3533140"/>
                    <a:pt x="16718407" y="3533140"/>
                  </a:cubicBezTo>
                  <a:lnTo>
                    <a:pt x="12700" y="3533140"/>
                  </a:lnTo>
                  <a:cubicBezTo>
                    <a:pt x="5715" y="3533140"/>
                    <a:pt x="0" y="3527425"/>
                    <a:pt x="0" y="3520440"/>
                  </a:cubicBezTo>
                  <a:lnTo>
                    <a:pt x="0" y="1242060"/>
                  </a:lnTo>
                  <a:cubicBezTo>
                    <a:pt x="0" y="1235075"/>
                    <a:pt x="5715" y="1229360"/>
                    <a:pt x="12700" y="1229360"/>
                  </a:cubicBezTo>
                  <a:moveTo>
                    <a:pt x="12700" y="1254760"/>
                  </a:moveTo>
                  <a:lnTo>
                    <a:pt x="12700" y="1242060"/>
                  </a:lnTo>
                  <a:lnTo>
                    <a:pt x="25400" y="1242060"/>
                  </a:lnTo>
                  <a:lnTo>
                    <a:pt x="25400" y="3520440"/>
                  </a:lnTo>
                  <a:lnTo>
                    <a:pt x="12700" y="3520440"/>
                  </a:lnTo>
                  <a:lnTo>
                    <a:pt x="12700" y="3507740"/>
                  </a:lnTo>
                  <a:lnTo>
                    <a:pt x="16718407" y="3507740"/>
                  </a:lnTo>
                  <a:lnTo>
                    <a:pt x="16718407" y="3520440"/>
                  </a:lnTo>
                  <a:lnTo>
                    <a:pt x="16705707" y="3520440"/>
                  </a:lnTo>
                  <a:lnTo>
                    <a:pt x="16705707" y="1242060"/>
                  </a:lnTo>
                  <a:lnTo>
                    <a:pt x="16718407" y="1242060"/>
                  </a:lnTo>
                  <a:lnTo>
                    <a:pt x="16718407" y="1254760"/>
                  </a:lnTo>
                  <a:lnTo>
                    <a:pt x="8806307" y="1254760"/>
                  </a:lnTo>
                  <a:cubicBezTo>
                    <a:pt x="8799323" y="1254760"/>
                    <a:pt x="8793607" y="1249045"/>
                    <a:pt x="8793607" y="1242060"/>
                  </a:cubicBezTo>
                  <a:lnTo>
                    <a:pt x="8793607" y="890524"/>
                  </a:lnTo>
                  <a:cubicBezTo>
                    <a:pt x="8793607" y="883539"/>
                    <a:pt x="8799323" y="877824"/>
                    <a:pt x="8806307" y="877824"/>
                  </a:cubicBezTo>
                  <a:lnTo>
                    <a:pt x="9247125" y="877824"/>
                  </a:lnTo>
                  <a:lnTo>
                    <a:pt x="9247125" y="890524"/>
                  </a:lnTo>
                  <a:lnTo>
                    <a:pt x="9238107" y="899541"/>
                  </a:lnTo>
                  <a:lnTo>
                    <a:pt x="8356600" y="22987"/>
                  </a:lnTo>
                  <a:lnTo>
                    <a:pt x="8365490" y="13970"/>
                  </a:lnTo>
                  <a:lnTo>
                    <a:pt x="8374507" y="22987"/>
                  </a:lnTo>
                  <a:lnTo>
                    <a:pt x="7492873" y="899541"/>
                  </a:lnTo>
                  <a:lnTo>
                    <a:pt x="7483856" y="890524"/>
                  </a:lnTo>
                  <a:lnTo>
                    <a:pt x="7483856" y="877824"/>
                  </a:lnTo>
                  <a:lnTo>
                    <a:pt x="7924800" y="877824"/>
                  </a:lnTo>
                  <a:cubicBezTo>
                    <a:pt x="7931785" y="877824"/>
                    <a:pt x="7937500" y="883539"/>
                    <a:pt x="7937500" y="890524"/>
                  </a:cubicBezTo>
                  <a:lnTo>
                    <a:pt x="7937500" y="1242060"/>
                  </a:lnTo>
                  <a:cubicBezTo>
                    <a:pt x="7937500" y="1249045"/>
                    <a:pt x="7931785" y="1254760"/>
                    <a:pt x="7924800" y="1254760"/>
                  </a:cubicBezTo>
                  <a:lnTo>
                    <a:pt x="12700" y="125476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7"/>
          <p:cNvSpPr txBox="1"/>
          <p:nvPr/>
        </p:nvSpPr>
        <p:spPr>
          <a:xfrm>
            <a:off x="5330086" y="5001853"/>
            <a:ext cx="11780100" cy="12966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4050">
                <a:solidFill>
                  <a:srgbClr val="FFFFFF"/>
                </a:solidFill>
                <a:latin typeface="Lato"/>
                <a:ea typeface="Lato"/>
                <a:cs typeface="Lato"/>
                <a:sym typeface="Lato"/>
              </a:rPr>
              <a:t>Which international agreements related to your issue has your country signed?</a:t>
            </a:r>
            <a:endParaRPr/>
          </a:p>
        </p:txBody>
      </p:sp>
      <p:grpSp>
        <p:nvGrpSpPr>
          <p:cNvPr id="244" name="Google Shape;244;p7"/>
          <p:cNvGrpSpPr/>
          <p:nvPr/>
        </p:nvGrpSpPr>
        <p:grpSpPr>
          <a:xfrm rot="10800000">
            <a:off x="5040553" y="1912607"/>
            <a:ext cx="11780372" cy="2875269"/>
            <a:chOff x="0" y="-1270"/>
            <a:chExt cx="16731107" cy="3533140"/>
          </a:xfrm>
        </p:grpSpPr>
        <p:sp>
          <p:nvSpPr>
            <p:cNvPr id="245" name="Google Shape;245;p7"/>
            <p:cNvSpPr/>
            <p:nvPr/>
          </p:nvSpPr>
          <p:spPr>
            <a:xfrm>
              <a:off x="12700" y="12700"/>
              <a:ext cx="16705707" cy="3506470"/>
            </a:xfrm>
            <a:custGeom>
              <a:rect b="b" l="l" r="r" t="t"/>
              <a:pathLst>
                <a:path extrusionOk="0" h="3506470" w="16705707">
                  <a:moveTo>
                    <a:pt x="0" y="1228090"/>
                  </a:moveTo>
                  <a:lnTo>
                    <a:pt x="7912100" y="1228090"/>
                  </a:lnTo>
                  <a:lnTo>
                    <a:pt x="7912100" y="876554"/>
                  </a:lnTo>
                  <a:lnTo>
                    <a:pt x="7471283" y="876554"/>
                  </a:lnTo>
                  <a:lnTo>
                    <a:pt x="8352790" y="0"/>
                  </a:lnTo>
                  <a:lnTo>
                    <a:pt x="9234424" y="876554"/>
                  </a:lnTo>
                  <a:lnTo>
                    <a:pt x="8793607" y="876554"/>
                  </a:lnTo>
                  <a:lnTo>
                    <a:pt x="8793607" y="1228090"/>
                  </a:lnTo>
                  <a:lnTo>
                    <a:pt x="16705707" y="1228090"/>
                  </a:lnTo>
                  <a:lnTo>
                    <a:pt x="16705707" y="3506470"/>
                  </a:lnTo>
                  <a:lnTo>
                    <a:pt x="0" y="3506470"/>
                  </a:lnTo>
                  <a:close/>
                </a:path>
              </a:pathLst>
            </a:custGeom>
            <a:solidFill>
              <a:srgbClr val="50B6B7"/>
            </a:solidFill>
            <a:ln>
              <a:noFill/>
            </a:ln>
          </p:spPr>
        </p:sp>
        <p:sp>
          <p:nvSpPr>
            <p:cNvPr id="246" name="Google Shape;246;p7"/>
            <p:cNvSpPr/>
            <p:nvPr/>
          </p:nvSpPr>
          <p:spPr>
            <a:xfrm>
              <a:off x="0" y="-1270"/>
              <a:ext cx="16731107" cy="3533140"/>
            </a:xfrm>
            <a:custGeom>
              <a:rect b="b" l="l" r="r" t="t"/>
              <a:pathLst>
                <a:path extrusionOk="0" h="3533140" w="16731107">
                  <a:moveTo>
                    <a:pt x="12700" y="1229360"/>
                  </a:moveTo>
                  <a:lnTo>
                    <a:pt x="7924800" y="1229360"/>
                  </a:lnTo>
                  <a:lnTo>
                    <a:pt x="7924800" y="1242060"/>
                  </a:lnTo>
                  <a:lnTo>
                    <a:pt x="7912100" y="1242060"/>
                  </a:lnTo>
                  <a:lnTo>
                    <a:pt x="7912100" y="890524"/>
                  </a:lnTo>
                  <a:lnTo>
                    <a:pt x="7924800" y="890524"/>
                  </a:lnTo>
                  <a:lnTo>
                    <a:pt x="7924800" y="903224"/>
                  </a:lnTo>
                  <a:lnTo>
                    <a:pt x="7483983" y="903224"/>
                  </a:lnTo>
                  <a:cubicBezTo>
                    <a:pt x="7478902" y="903224"/>
                    <a:pt x="7474203" y="900176"/>
                    <a:pt x="7472299" y="895350"/>
                  </a:cubicBezTo>
                  <a:cubicBezTo>
                    <a:pt x="7470394" y="890524"/>
                    <a:pt x="7471410" y="885190"/>
                    <a:pt x="7475093" y="881507"/>
                  </a:cubicBezTo>
                  <a:lnTo>
                    <a:pt x="8356600" y="4953"/>
                  </a:lnTo>
                  <a:cubicBezTo>
                    <a:pt x="8361553" y="0"/>
                    <a:pt x="8369554" y="0"/>
                    <a:pt x="8374507" y="4953"/>
                  </a:cubicBezTo>
                  <a:lnTo>
                    <a:pt x="9256141" y="881507"/>
                  </a:lnTo>
                  <a:cubicBezTo>
                    <a:pt x="9259824" y="885190"/>
                    <a:pt x="9260840" y="890651"/>
                    <a:pt x="9258935" y="895350"/>
                  </a:cubicBezTo>
                  <a:cubicBezTo>
                    <a:pt x="9257030" y="900049"/>
                    <a:pt x="9252331" y="903224"/>
                    <a:pt x="9247251" y="903224"/>
                  </a:cubicBezTo>
                  <a:lnTo>
                    <a:pt x="8806307" y="903224"/>
                  </a:lnTo>
                  <a:lnTo>
                    <a:pt x="8806307" y="890524"/>
                  </a:lnTo>
                  <a:lnTo>
                    <a:pt x="8819007" y="890524"/>
                  </a:lnTo>
                  <a:lnTo>
                    <a:pt x="8819007" y="1242060"/>
                  </a:lnTo>
                  <a:lnTo>
                    <a:pt x="8806307" y="1242060"/>
                  </a:lnTo>
                  <a:lnTo>
                    <a:pt x="8806307" y="1229360"/>
                  </a:lnTo>
                  <a:lnTo>
                    <a:pt x="16718407" y="1229360"/>
                  </a:lnTo>
                  <a:cubicBezTo>
                    <a:pt x="16725392" y="1229360"/>
                    <a:pt x="16731107" y="1235075"/>
                    <a:pt x="16731107" y="1242060"/>
                  </a:cubicBezTo>
                  <a:lnTo>
                    <a:pt x="16731107" y="3520440"/>
                  </a:lnTo>
                  <a:cubicBezTo>
                    <a:pt x="16731107" y="3527425"/>
                    <a:pt x="16725392" y="3533140"/>
                    <a:pt x="16718407" y="3533140"/>
                  </a:cubicBezTo>
                  <a:lnTo>
                    <a:pt x="12700" y="3533140"/>
                  </a:lnTo>
                  <a:cubicBezTo>
                    <a:pt x="5715" y="3533140"/>
                    <a:pt x="0" y="3527425"/>
                    <a:pt x="0" y="3520440"/>
                  </a:cubicBezTo>
                  <a:lnTo>
                    <a:pt x="0" y="1242060"/>
                  </a:lnTo>
                  <a:cubicBezTo>
                    <a:pt x="0" y="1235075"/>
                    <a:pt x="5715" y="1229360"/>
                    <a:pt x="12700" y="1229360"/>
                  </a:cubicBezTo>
                  <a:moveTo>
                    <a:pt x="12700" y="1254760"/>
                  </a:moveTo>
                  <a:lnTo>
                    <a:pt x="12700" y="1242060"/>
                  </a:lnTo>
                  <a:lnTo>
                    <a:pt x="25400" y="1242060"/>
                  </a:lnTo>
                  <a:lnTo>
                    <a:pt x="25400" y="3520440"/>
                  </a:lnTo>
                  <a:lnTo>
                    <a:pt x="12700" y="3520440"/>
                  </a:lnTo>
                  <a:lnTo>
                    <a:pt x="12700" y="3507740"/>
                  </a:lnTo>
                  <a:lnTo>
                    <a:pt x="16718407" y="3507740"/>
                  </a:lnTo>
                  <a:lnTo>
                    <a:pt x="16718407" y="3520440"/>
                  </a:lnTo>
                  <a:lnTo>
                    <a:pt x="16705707" y="3520440"/>
                  </a:lnTo>
                  <a:lnTo>
                    <a:pt x="16705707" y="1242060"/>
                  </a:lnTo>
                  <a:lnTo>
                    <a:pt x="16718407" y="1242060"/>
                  </a:lnTo>
                  <a:lnTo>
                    <a:pt x="16718407" y="1254760"/>
                  </a:lnTo>
                  <a:lnTo>
                    <a:pt x="8806307" y="1254760"/>
                  </a:lnTo>
                  <a:cubicBezTo>
                    <a:pt x="8799323" y="1254760"/>
                    <a:pt x="8793607" y="1249045"/>
                    <a:pt x="8793607" y="1242060"/>
                  </a:cubicBezTo>
                  <a:lnTo>
                    <a:pt x="8793607" y="890524"/>
                  </a:lnTo>
                  <a:cubicBezTo>
                    <a:pt x="8793607" y="883539"/>
                    <a:pt x="8799323" y="877824"/>
                    <a:pt x="8806307" y="877824"/>
                  </a:cubicBezTo>
                  <a:lnTo>
                    <a:pt x="9247125" y="877824"/>
                  </a:lnTo>
                  <a:lnTo>
                    <a:pt x="9247125" y="890524"/>
                  </a:lnTo>
                  <a:lnTo>
                    <a:pt x="9238107" y="899541"/>
                  </a:lnTo>
                  <a:lnTo>
                    <a:pt x="8356600" y="22987"/>
                  </a:lnTo>
                  <a:lnTo>
                    <a:pt x="8365490" y="13970"/>
                  </a:lnTo>
                  <a:lnTo>
                    <a:pt x="8374507" y="22987"/>
                  </a:lnTo>
                  <a:lnTo>
                    <a:pt x="7492873" y="899541"/>
                  </a:lnTo>
                  <a:lnTo>
                    <a:pt x="7483856" y="890524"/>
                  </a:lnTo>
                  <a:lnTo>
                    <a:pt x="7483856" y="877824"/>
                  </a:lnTo>
                  <a:lnTo>
                    <a:pt x="7924800" y="877824"/>
                  </a:lnTo>
                  <a:cubicBezTo>
                    <a:pt x="7931785" y="877824"/>
                    <a:pt x="7937500" y="883539"/>
                    <a:pt x="7937500" y="890524"/>
                  </a:cubicBezTo>
                  <a:lnTo>
                    <a:pt x="7937500" y="1242060"/>
                  </a:lnTo>
                  <a:cubicBezTo>
                    <a:pt x="7937500" y="1249045"/>
                    <a:pt x="7931785" y="1254760"/>
                    <a:pt x="7924800" y="1254760"/>
                  </a:cubicBezTo>
                  <a:lnTo>
                    <a:pt x="12700" y="125476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7"/>
          <p:cNvSpPr txBox="1"/>
          <p:nvPr/>
        </p:nvSpPr>
        <p:spPr>
          <a:xfrm>
            <a:off x="5465074" y="2305232"/>
            <a:ext cx="11780229" cy="112852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4050">
                <a:solidFill>
                  <a:srgbClr val="FFFFFF"/>
                </a:solidFill>
                <a:latin typeface="Lato"/>
                <a:ea typeface="Lato"/>
                <a:cs typeface="Lato"/>
                <a:sym typeface="Lato"/>
              </a:rPr>
              <a:t>What are the current national policies or laws relevant to your advocacy campaign?</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BBC9"/>
        </a:solidFill>
      </p:bgPr>
    </p:bg>
    <p:spTree>
      <p:nvGrpSpPr>
        <p:cNvPr id="251" name="Shape 251"/>
        <p:cNvGrpSpPr/>
        <p:nvPr/>
      </p:nvGrpSpPr>
      <p:grpSpPr>
        <a:xfrm>
          <a:off x="0" y="0"/>
          <a:ext cx="0" cy="0"/>
          <a:chOff x="0" y="0"/>
          <a:chExt cx="0" cy="0"/>
        </a:xfrm>
      </p:grpSpPr>
      <p:sp>
        <p:nvSpPr>
          <p:cNvPr id="252" name="Google Shape;252;p8"/>
          <p:cNvSpPr/>
          <p:nvPr/>
        </p:nvSpPr>
        <p:spPr>
          <a:xfrm>
            <a:off x="15161872" y="379603"/>
            <a:ext cx="3030648" cy="3903645"/>
          </a:xfrm>
          <a:custGeom>
            <a:rect b="b" l="l" r="r" t="t"/>
            <a:pathLst>
              <a:path extrusionOk="0" h="3903645" w="3030648">
                <a:moveTo>
                  <a:pt x="0" y="0"/>
                </a:moveTo>
                <a:lnTo>
                  <a:pt x="3030647" y="0"/>
                </a:lnTo>
                <a:lnTo>
                  <a:pt x="3030647" y="3903645"/>
                </a:lnTo>
                <a:lnTo>
                  <a:pt x="0" y="3903645"/>
                </a:lnTo>
                <a:lnTo>
                  <a:pt x="0" y="0"/>
                </a:lnTo>
                <a:close/>
              </a:path>
            </a:pathLst>
          </a:custGeom>
          <a:blipFill rotWithShape="1">
            <a:blip r:embed="rId3">
              <a:alphaModFix/>
            </a:blip>
            <a:stretch>
              <a:fillRect b="0" l="0" r="0" t="0"/>
            </a:stretch>
          </a:blipFill>
          <a:ln>
            <a:noFill/>
          </a:ln>
        </p:spPr>
      </p:sp>
      <p:sp>
        <p:nvSpPr>
          <p:cNvPr id="253" name="Google Shape;253;p8"/>
          <p:cNvSpPr/>
          <p:nvPr/>
        </p:nvSpPr>
        <p:spPr>
          <a:xfrm rot="4743207">
            <a:off x="13500043" y="3745290"/>
            <a:ext cx="1160824" cy="529626"/>
          </a:xfrm>
          <a:custGeom>
            <a:rect b="b" l="l" r="r" t="t"/>
            <a:pathLst>
              <a:path extrusionOk="0" h="529626" w="1160824">
                <a:moveTo>
                  <a:pt x="0" y="0"/>
                </a:moveTo>
                <a:lnTo>
                  <a:pt x="1160824" y="0"/>
                </a:lnTo>
                <a:lnTo>
                  <a:pt x="1160824" y="529626"/>
                </a:lnTo>
                <a:lnTo>
                  <a:pt x="0" y="529626"/>
                </a:lnTo>
                <a:lnTo>
                  <a:pt x="0" y="0"/>
                </a:lnTo>
                <a:close/>
              </a:path>
            </a:pathLst>
          </a:custGeom>
          <a:blipFill rotWithShape="1">
            <a:blip r:embed="rId4">
              <a:alphaModFix/>
            </a:blip>
            <a:stretch>
              <a:fillRect b="0" l="0" r="0" t="0"/>
            </a:stretch>
          </a:blipFill>
          <a:ln>
            <a:noFill/>
          </a:ln>
        </p:spPr>
      </p:sp>
      <p:sp>
        <p:nvSpPr>
          <p:cNvPr id="254" name="Google Shape;254;p8"/>
          <p:cNvSpPr/>
          <p:nvPr/>
        </p:nvSpPr>
        <p:spPr>
          <a:xfrm>
            <a:off x="-103260" y="3626917"/>
            <a:ext cx="2263920" cy="4024746"/>
          </a:xfrm>
          <a:custGeom>
            <a:rect b="b" l="l" r="r" t="t"/>
            <a:pathLst>
              <a:path extrusionOk="0" h="4024746" w="2263920">
                <a:moveTo>
                  <a:pt x="0" y="0"/>
                </a:moveTo>
                <a:lnTo>
                  <a:pt x="2263920" y="0"/>
                </a:lnTo>
                <a:lnTo>
                  <a:pt x="2263920" y="4024746"/>
                </a:lnTo>
                <a:lnTo>
                  <a:pt x="0" y="4024746"/>
                </a:lnTo>
                <a:lnTo>
                  <a:pt x="0" y="0"/>
                </a:lnTo>
                <a:close/>
              </a:path>
            </a:pathLst>
          </a:custGeom>
          <a:blipFill rotWithShape="1">
            <a:blip r:embed="rId5">
              <a:alphaModFix/>
            </a:blip>
            <a:stretch>
              <a:fillRect b="0" l="0" r="0" t="0"/>
            </a:stretch>
          </a:blipFill>
          <a:ln>
            <a:noFill/>
          </a:ln>
        </p:spPr>
      </p:sp>
      <p:sp>
        <p:nvSpPr>
          <p:cNvPr id="255" name="Google Shape;255;p8"/>
          <p:cNvSpPr/>
          <p:nvPr/>
        </p:nvSpPr>
        <p:spPr>
          <a:xfrm>
            <a:off x="16197634" y="5630962"/>
            <a:ext cx="2733575" cy="4859688"/>
          </a:xfrm>
          <a:custGeom>
            <a:rect b="b" l="l" r="r" t="t"/>
            <a:pathLst>
              <a:path extrusionOk="0" h="4859688" w="2733575">
                <a:moveTo>
                  <a:pt x="0" y="0"/>
                </a:moveTo>
                <a:lnTo>
                  <a:pt x="2733574" y="0"/>
                </a:lnTo>
                <a:lnTo>
                  <a:pt x="2733574" y="4859688"/>
                </a:lnTo>
                <a:lnTo>
                  <a:pt x="0" y="4859688"/>
                </a:lnTo>
                <a:lnTo>
                  <a:pt x="0" y="0"/>
                </a:lnTo>
                <a:close/>
              </a:path>
            </a:pathLst>
          </a:custGeom>
          <a:blipFill rotWithShape="1">
            <a:blip r:embed="rId6">
              <a:alphaModFix/>
            </a:blip>
            <a:stretch>
              <a:fillRect b="0" l="0" r="0" t="0"/>
            </a:stretch>
          </a:blipFill>
          <a:ln>
            <a:noFill/>
          </a:ln>
        </p:spPr>
      </p:sp>
      <p:sp>
        <p:nvSpPr>
          <p:cNvPr id="256" name="Google Shape;256;p8"/>
          <p:cNvSpPr txBox="1"/>
          <p:nvPr/>
        </p:nvSpPr>
        <p:spPr>
          <a:xfrm>
            <a:off x="2160640" y="945004"/>
            <a:ext cx="12960300" cy="8694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lang="en-US" sz="5649">
                <a:solidFill>
                  <a:srgbClr val="383570"/>
                </a:solidFill>
              </a:rPr>
              <a:t>Smart Surfers are Law Smart</a:t>
            </a:r>
            <a:endParaRPr b="1" sz="2500"/>
          </a:p>
        </p:txBody>
      </p:sp>
      <p:sp>
        <p:nvSpPr>
          <p:cNvPr id="257" name="Google Shape;257;p8"/>
          <p:cNvSpPr txBox="1"/>
          <p:nvPr/>
        </p:nvSpPr>
        <p:spPr>
          <a:xfrm>
            <a:off x="2377848" y="2561050"/>
            <a:ext cx="11378100" cy="2717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lang="en-US" sz="4200">
                <a:solidFill>
                  <a:srgbClr val="FFDA00"/>
                </a:solidFill>
                <a:latin typeface="Lato"/>
                <a:ea typeface="Lato"/>
                <a:cs typeface="Lato"/>
                <a:sym typeface="Lato"/>
              </a:rPr>
              <a:t>Definition of Laws/Legislation</a:t>
            </a:r>
            <a:endParaRPr sz="1100"/>
          </a:p>
          <a:p>
            <a:pPr indent="0" lvl="0" marL="0" marR="0" rtl="0" algn="l">
              <a:lnSpc>
                <a:spcPct val="140011"/>
              </a:lnSpc>
              <a:spcBef>
                <a:spcPts val="0"/>
              </a:spcBef>
              <a:spcAft>
                <a:spcPts val="0"/>
              </a:spcAft>
              <a:buNone/>
            </a:pPr>
            <a:r>
              <a:rPr lang="en-US" sz="3099">
                <a:solidFill>
                  <a:srgbClr val="383570"/>
                </a:solidFill>
                <a:latin typeface="Lato"/>
                <a:ea typeface="Lato"/>
                <a:cs typeface="Lato"/>
                <a:sym typeface="Lato"/>
              </a:rPr>
              <a:t>Law (or legislation) is a system of rules that are created and enforced to regulate behavior. For example: the Information Technology Act, Anti-sexual Harassment Act, etc.</a:t>
            </a:r>
            <a:endParaRPr sz="1100"/>
          </a:p>
        </p:txBody>
      </p:sp>
      <p:sp>
        <p:nvSpPr>
          <p:cNvPr id="258" name="Google Shape;258;p8"/>
          <p:cNvSpPr txBox="1"/>
          <p:nvPr/>
        </p:nvSpPr>
        <p:spPr>
          <a:xfrm>
            <a:off x="2377851" y="6148400"/>
            <a:ext cx="12960300" cy="2754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lang="en-US" sz="4100">
                <a:solidFill>
                  <a:srgbClr val="FFDA00"/>
                </a:solidFill>
                <a:latin typeface="Lato"/>
                <a:ea typeface="Lato"/>
                <a:cs typeface="Lato"/>
                <a:sym typeface="Lato"/>
              </a:rPr>
              <a:t>Definition of Policy/Plans</a:t>
            </a:r>
            <a:endParaRPr sz="1000"/>
          </a:p>
          <a:p>
            <a:pPr indent="0" lvl="0" marL="0" marR="0" rtl="0" algn="just">
              <a:lnSpc>
                <a:spcPct val="140011"/>
              </a:lnSpc>
              <a:spcBef>
                <a:spcPts val="0"/>
              </a:spcBef>
              <a:spcAft>
                <a:spcPts val="0"/>
              </a:spcAft>
              <a:buNone/>
            </a:pPr>
            <a:r>
              <a:rPr lang="en-US" sz="3199">
                <a:solidFill>
                  <a:srgbClr val="383570"/>
                </a:solidFill>
                <a:latin typeface="Lato"/>
                <a:ea typeface="Lato"/>
                <a:cs typeface="Lato"/>
                <a:sym typeface="Lato"/>
              </a:rPr>
              <a:t>A policy is a commitment to a course of action by a decision-maker to achieve a certain goal. For example: National Plan of Action on Combating Sexual Harassment. </a:t>
            </a:r>
            <a:endParaRPr sz="10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BBC9"/>
        </a:solidFill>
      </p:bgPr>
    </p:bg>
    <p:spTree>
      <p:nvGrpSpPr>
        <p:cNvPr id="262" name="Shape 262"/>
        <p:cNvGrpSpPr/>
        <p:nvPr/>
      </p:nvGrpSpPr>
      <p:grpSpPr>
        <a:xfrm>
          <a:off x="0" y="0"/>
          <a:ext cx="0" cy="0"/>
          <a:chOff x="0" y="0"/>
          <a:chExt cx="0" cy="0"/>
        </a:xfrm>
      </p:grpSpPr>
      <p:sp>
        <p:nvSpPr>
          <p:cNvPr id="263" name="Google Shape;263;p9"/>
          <p:cNvSpPr/>
          <p:nvPr/>
        </p:nvSpPr>
        <p:spPr>
          <a:xfrm>
            <a:off x="16353208" y="1584042"/>
            <a:ext cx="1388978" cy="1388978"/>
          </a:xfrm>
          <a:custGeom>
            <a:rect b="b" l="l" r="r" t="t"/>
            <a:pathLst>
              <a:path extrusionOk="0" h="1388978" w="1388978">
                <a:moveTo>
                  <a:pt x="0" y="0"/>
                </a:moveTo>
                <a:lnTo>
                  <a:pt x="1388978" y="0"/>
                </a:lnTo>
                <a:lnTo>
                  <a:pt x="1388978" y="1388978"/>
                </a:lnTo>
                <a:lnTo>
                  <a:pt x="0" y="1388978"/>
                </a:lnTo>
                <a:lnTo>
                  <a:pt x="0" y="0"/>
                </a:lnTo>
                <a:close/>
              </a:path>
            </a:pathLst>
          </a:custGeom>
          <a:blipFill rotWithShape="1">
            <a:blip r:embed="rId3">
              <a:alphaModFix/>
            </a:blip>
            <a:stretch>
              <a:fillRect b="0" l="0" r="0" t="0"/>
            </a:stretch>
          </a:blipFill>
          <a:ln>
            <a:noFill/>
          </a:ln>
        </p:spPr>
      </p:sp>
      <p:grpSp>
        <p:nvGrpSpPr>
          <p:cNvPr id="264" name="Google Shape;264;p9"/>
          <p:cNvGrpSpPr/>
          <p:nvPr/>
        </p:nvGrpSpPr>
        <p:grpSpPr>
          <a:xfrm>
            <a:off x="16227539" y="170055"/>
            <a:ext cx="1640317" cy="2011111"/>
            <a:chOff x="0" y="-95250"/>
            <a:chExt cx="2187089" cy="2681480"/>
          </a:xfrm>
        </p:grpSpPr>
        <p:sp>
          <p:nvSpPr>
            <p:cNvPr id="265" name="Google Shape;265;p9"/>
            <p:cNvSpPr txBox="1"/>
            <p:nvPr/>
          </p:nvSpPr>
          <p:spPr>
            <a:xfrm>
              <a:off x="0" y="-95250"/>
              <a:ext cx="1815990" cy="268148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3837">
                  <a:solidFill>
                    <a:srgbClr val="FFEB00"/>
                  </a:solidFill>
                  <a:latin typeface="Arial"/>
                  <a:ea typeface="Arial"/>
                  <a:cs typeface="Arial"/>
                  <a:sym typeface="Arial"/>
                </a:rPr>
                <a:t>surf </a:t>
              </a:r>
              <a:endParaRPr/>
            </a:p>
            <a:p>
              <a:pPr indent="0" lvl="0" marL="0" marR="0" rtl="0" algn="ctr">
                <a:lnSpc>
                  <a:spcPct val="140005"/>
                </a:lnSpc>
                <a:spcBef>
                  <a:spcPts val="0"/>
                </a:spcBef>
                <a:spcAft>
                  <a:spcPts val="0"/>
                </a:spcAft>
                <a:buNone/>
              </a:pPr>
              <a:r>
                <a:t/>
              </a:r>
              <a:endParaRPr sz="3837">
                <a:solidFill>
                  <a:srgbClr val="FFEB00"/>
                </a:solidFill>
                <a:latin typeface="Arial"/>
                <a:ea typeface="Arial"/>
                <a:cs typeface="Arial"/>
                <a:sym typeface="Arial"/>
              </a:endParaRPr>
            </a:p>
            <a:p>
              <a:pPr indent="0" lvl="0" marL="0" marR="0" rtl="0" algn="ctr">
                <a:lnSpc>
                  <a:spcPct val="140005"/>
                </a:lnSpc>
                <a:spcBef>
                  <a:spcPts val="0"/>
                </a:spcBef>
                <a:spcAft>
                  <a:spcPts val="0"/>
                </a:spcAft>
                <a:buNone/>
              </a:pPr>
              <a:r>
                <a:t/>
              </a:r>
              <a:endParaRPr sz="3837">
                <a:solidFill>
                  <a:srgbClr val="FFEB00"/>
                </a:solidFill>
                <a:latin typeface="Arial"/>
                <a:ea typeface="Arial"/>
                <a:cs typeface="Arial"/>
                <a:sym typeface="Arial"/>
              </a:endParaRPr>
            </a:p>
          </p:txBody>
        </p:sp>
        <p:sp>
          <p:nvSpPr>
            <p:cNvPr id="266" name="Google Shape;266;p9"/>
            <p:cNvSpPr txBox="1"/>
            <p:nvPr/>
          </p:nvSpPr>
          <p:spPr>
            <a:xfrm>
              <a:off x="4884" y="675972"/>
              <a:ext cx="1443909" cy="1177137"/>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2554">
                  <a:solidFill>
                    <a:srgbClr val="FFEB00"/>
                  </a:solidFill>
                  <a:latin typeface="Arial"/>
                  <a:ea typeface="Arial"/>
                  <a:cs typeface="Arial"/>
                  <a:sym typeface="Arial"/>
                </a:rPr>
                <a:t>smart</a:t>
              </a:r>
              <a:endParaRPr/>
            </a:p>
            <a:p>
              <a:pPr indent="0" lvl="0" marL="0" marR="0" rtl="0" algn="ctr">
                <a:lnSpc>
                  <a:spcPct val="140015"/>
                </a:lnSpc>
                <a:spcBef>
                  <a:spcPts val="0"/>
                </a:spcBef>
                <a:spcAft>
                  <a:spcPts val="0"/>
                </a:spcAft>
                <a:buNone/>
              </a:pPr>
              <a:r>
                <a:t/>
              </a:r>
              <a:endParaRPr sz="2554">
                <a:solidFill>
                  <a:srgbClr val="FFEB00"/>
                </a:solidFill>
                <a:latin typeface="Arial"/>
                <a:ea typeface="Arial"/>
                <a:cs typeface="Arial"/>
                <a:sym typeface="Arial"/>
              </a:endParaRPr>
            </a:p>
          </p:txBody>
        </p:sp>
        <p:sp>
          <p:nvSpPr>
            <p:cNvPr id="267" name="Google Shape;267;p9"/>
            <p:cNvSpPr txBox="1"/>
            <p:nvPr/>
          </p:nvSpPr>
          <p:spPr>
            <a:xfrm>
              <a:off x="1517781" y="675972"/>
              <a:ext cx="643598" cy="1177137"/>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2554">
                  <a:solidFill>
                    <a:srgbClr val="FFEB00"/>
                  </a:solidFill>
                  <a:latin typeface="Arial"/>
                  <a:ea typeface="Arial"/>
                  <a:cs typeface="Arial"/>
                  <a:sym typeface="Arial"/>
                </a:rPr>
                <a:t>2.0</a:t>
              </a:r>
              <a:endParaRPr/>
            </a:p>
            <a:p>
              <a:pPr indent="0" lvl="0" marL="0" marR="0" rtl="0" algn="ctr">
                <a:lnSpc>
                  <a:spcPct val="140015"/>
                </a:lnSpc>
                <a:spcBef>
                  <a:spcPts val="0"/>
                </a:spcBef>
                <a:spcAft>
                  <a:spcPts val="0"/>
                </a:spcAft>
                <a:buNone/>
              </a:pPr>
              <a:r>
                <a:t/>
              </a:r>
              <a:endParaRPr sz="2554">
                <a:solidFill>
                  <a:srgbClr val="FFEB00"/>
                </a:solidFill>
                <a:latin typeface="Arial"/>
                <a:ea typeface="Arial"/>
                <a:cs typeface="Arial"/>
                <a:sym typeface="Arial"/>
              </a:endParaRPr>
            </a:p>
          </p:txBody>
        </p:sp>
        <p:sp>
          <p:nvSpPr>
            <p:cNvPr id="268" name="Google Shape;268;p9"/>
            <p:cNvSpPr txBox="1"/>
            <p:nvPr/>
          </p:nvSpPr>
          <p:spPr>
            <a:xfrm>
              <a:off x="514245" y="1217786"/>
              <a:ext cx="1504367" cy="256427"/>
            </a:xfrm>
            <a:prstGeom prst="rect">
              <a:avLst/>
            </a:prstGeom>
            <a:noFill/>
            <a:ln>
              <a:noFill/>
            </a:ln>
          </p:spPr>
          <p:txBody>
            <a:bodyPr anchorCtr="0" anchor="t" bIns="0" lIns="0" spcFirstLastPara="1" rIns="0" wrap="square" tIns="0">
              <a:spAutoFit/>
            </a:bodyPr>
            <a:lstStyle/>
            <a:p>
              <a:pPr indent="0" lvl="0" marL="0" marR="0" rtl="0" algn="l">
                <a:lnSpc>
                  <a:spcPct val="139982"/>
                </a:lnSpc>
                <a:spcBef>
                  <a:spcPts val="0"/>
                </a:spcBef>
                <a:spcAft>
                  <a:spcPts val="0"/>
                </a:spcAft>
                <a:buNone/>
              </a:pPr>
              <a:r>
                <a:rPr lang="en-US" sz="1173">
                  <a:solidFill>
                    <a:srgbClr val="FFFFFF"/>
                  </a:solidFill>
                  <a:latin typeface="Arial"/>
                  <a:ea typeface="Arial"/>
                  <a:cs typeface="Arial"/>
                  <a:sym typeface="Arial"/>
                </a:rPr>
                <a:t>GENERATION</a:t>
              </a:r>
              <a:endParaRPr/>
            </a:p>
          </p:txBody>
        </p:sp>
        <p:sp>
          <p:nvSpPr>
            <p:cNvPr id="269" name="Google Shape;269;p9"/>
            <p:cNvSpPr txBox="1"/>
            <p:nvPr/>
          </p:nvSpPr>
          <p:spPr>
            <a:xfrm>
              <a:off x="1517781" y="1228124"/>
              <a:ext cx="669308" cy="265952"/>
            </a:xfrm>
            <a:prstGeom prst="rect">
              <a:avLst/>
            </a:prstGeom>
            <a:noFill/>
            <a:ln>
              <a:noFill/>
            </a:ln>
          </p:spPr>
          <p:txBody>
            <a:bodyPr anchorCtr="0" anchor="t" bIns="0" lIns="0" spcFirstLastPara="1" rIns="0" wrap="square" tIns="0">
              <a:spAutoFit/>
            </a:bodyPr>
            <a:lstStyle/>
            <a:p>
              <a:pPr indent="0" lvl="0" marL="0" marR="0" rtl="0" algn="ctr">
                <a:lnSpc>
                  <a:spcPct val="139982"/>
                </a:lnSpc>
                <a:spcBef>
                  <a:spcPts val="0"/>
                </a:spcBef>
                <a:spcAft>
                  <a:spcPts val="0"/>
                </a:spcAft>
                <a:buNone/>
              </a:pPr>
              <a:r>
                <a:rPr lang="en-US" sz="1173">
                  <a:solidFill>
                    <a:srgbClr val="FFEB00"/>
                  </a:solidFill>
                  <a:latin typeface="Arial"/>
                  <a:ea typeface="Arial"/>
                  <a:cs typeface="Arial"/>
                  <a:sym typeface="Arial"/>
                </a:rPr>
                <a:t>DIGITAL</a:t>
              </a:r>
              <a:endParaRPr/>
            </a:p>
          </p:txBody>
        </p:sp>
      </p:grpSp>
      <p:sp>
        <p:nvSpPr>
          <p:cNvPr id="270" name="Google Shape;270;p9"/>
          <p:cNvSpPr txBox="1"/>
          <p:nvPr/>
        </p:nvSpPr>
        <p:spPr>
          <a:xfrm>
            <a:off x="457915" y="2104966"/>
            <a:ext cx="16275000" cy="4062900"/>
          </a:xfrm>
          <a:prstGeom prst="rect">
            <a:avLst/>
          </a:prstGeom>
          <a:noFill/>
          <a:ln>
            <a:noFill/>
          </a:ln>
        </p:spPr>
        <p:txBody>
          <a:bodyPr anchorCtr="0" anchor="t" bIns="0" lIns="0" spcFirstLastPara="1" rIns="0" wrap="square" tIns="0">
            <a:spAutoFit/>
          </a:bodyPr>
          <a:lstStyle/>
          <a:p>
            <a:pPr indent="0" lvl="0" marL="0" marR="0" rtl="0" algn="l">
              <a:lnSpc>
                <a:spcPct val="139974"/>
              </a:lnSpc>
              <a:spcBef>
                <a:spcPts val="0"/>
              </a:spcBef>
              <a:spcAft>
                <a:spcPts val="0"/>
              </a:spcAft>
              <a:buNone/>
            </a:pPr>
            <a:r>
              <a:rPr lang="en-US" sz="3300">
                <a:solidFill>
                  <a:srgbClr val="383570"/>
                </a:solidFill>
                <a:latin typeface="Lato"/>
                <a:ea typeface="Lato"/>
                <a:cs typeface="Lato"/>
                <a:sym typeface="Lato"/>
              </a:rPr>
              <a:t>Core Problem: An issue or challenge that negatively affects individuals, communities, or society that needs action.</a:t>
            </a:r>
            <a:endParaRPr sz="800"/>
          </a:p>
          <a:p>
            <a:pPr indent="0" lvl="0" marL="0" marR="0" rtl="0" algn="l">
              <a:lnSpc>
                <a:spcPct val="139974"/>
              </a:lnSpc>
              <a:spcBef>
                <a:spcPts val="0"/>
              </a:spcBef>
              <a:spcAft>
                <a:spcPts val="0"/>
              </a:spcAft>
              <a:buNone/>
            </a:pPr>
            <a:r>
              <a:t/>
            </a:r>
            <a:endParaRPr sz="3300">
              <a:solidFill>
                <a:srgbClr val="383570"/>
              </a:solidFill>
              <a:latin typeface="Lato"/>
              <a:ea typeface="Lato"/>
              <a:cs typeface="Lato"/>
              <a:sym typeface="Lato"/>
            </a:endParaRPr>
          </a:p>
          <a:p>
            <a:pPr indent="0" lvl="0" marL="0" marR="0" rtl="0" algn="l">
              <a:lnSpc>
                <a:spcPct val="139974"/>
              </a:lnSpc>
              <a:spcBef>
                <a:spcPts val="0"/>
              </a:spcBef>
              <a:spcAft>
                <a:spcPts val="0"/>
              </a:spcAft>
              <a:buNone/>
            </a:pPr>
            <a:r>
              <a:rPr b="1" lang="en-US" sz="3300">
                <a:solidFill>
                  <a:srgbClr val="FFEB00"/>
                </a:solidFill>
                <a:latin typeface="Lato"/>
                <a:ea typeface="Lato"/>
                <a:cs typeface="Lato"/>
                <a:sym typeface="Lato"/>
              </a:rPr>
              <a:t>Causes: The underlying factors or reasons that contribute to its existence or perpetuation</a:t>
            </a:r>
            <a:endParaRPr sz="800"/>
          </a:p>
          <a:p>
            <a:pPr indent="0" lvl="0" marL="0" marR="0" rtl="0" algn="l">
              <a:lnSpc>
                <a:spcPct val="139974"/>
              </a:lnSpc>
              <a:spcBef>
                <a:spcPts val="0"/>
              </a:spcBef>
              <a:spcAft>
                <a:spcPts val="0"/>
              </a:spcAft>
              <a:buNone/>
            </a:pPr>
            <a:r>
              <a:t/>
            </a:r>
            <a:endParaRPr b="1" sz="3300">
              <a:solidFill>
                <a:srgbClr val="FFEB00"/>
              </a:solidFill>
              <a:latin typeface="Lato"/>
              <a:ea typeface="Lato"/>
              <a:cs typeface="Lato"/>
              <a:sym typeface="Lato"/>
            </a:endParaRPr>
          </a:p>
        </p:txBody>
      </p:sp>
      <p:sp>
        <p:nvSpPr>
          <p:cNvPr id="271" name="Google Shape;271;p9"/>
          <p:cNvSpPr txBox="1"/>
          <p:nvPr/>
        </p:nvSpPr>
        <p:spPr>
          <a:xfrm>
            <a:off x="457915" y="390439"/>
            <a:ext cx="13554968" cy="1537006"/>
          </a:xfrm>
          <a:prstGeom prst="rect">
            <a:avLst/>
          </a:prstGeom>
          <a:noFill/>
          <a:ln>
            <a:noFill/>
          </a:ln>
        </p:spPr>
        <p:txBody>
          <a:bodyPr anchorCtr="0" anchor="t" bIns="0" lIns="0" spcFirstLastPara="1" rIns="0" wrap="square" tIns="0">
            <a:spAutoFit/>
          </a:bodyPr>
          <a:lstStyle/>
          <a:p>
            <a:pPr indent="0" lvl="0" marL="0" marR="0" rtl="0" algn="l">
              <a:lnSpc>
                <a:spcPct val="140027"/>
              </a:lnSpc>
              <a:spcBef>
                <a:spcPts val="0"/>
              </a:spcBef>
              <a:spcAft>
                <a:spcPts val="0"/>
              </a:spcAft>
              <a:buNone/>
            </a:pPr>
            <a:r>
              <a:rPr lang="en-US" sz="4362">
                <a:solidFill>
                  <a:srgbClr val="383570"/>
                </a:solidFill>
                <a:latin typeface="Arial"/>
                <a:ea typeface="Arial"/>
                <a:cs typeface="Arial"/>
                <a:sym typeface="Arial"/>
              </a:rPr>
              <a:t>Step 2: Identify Advocacy Issue: Problem Tree</a:t>
            </a:r>
            <a:endParaRPr/>
          </a:p>
          <a:p>
            <a:pPr indent="0" lvl="0" marL="0" marR="0" rtl="0" algn="l">
              <a:lnSpc>
                <a:spcPct val="140027"/>
              </a:lnSpc>
              <a:spcBef>
                <a:spcPts val="0"/>
              </a:spcBef>
              <a:spcAft>
                <a:spcPts val="0"/>
              </a:spcAft>
              <a:buNone/>
            </a:pPr>
            <a:r>
              <a:t/>
            </a:r>
            <a:endParaRPr sz="4362">
              <a:solidFill>
                <a:srgbClr val="383570"/>
              </a:solidFill>
              <a:latin typeface="Arial"/>
              <a:ea typeface="Arial"/>
              <a:cs typeface="Arial"/>
              <a:sym typeface="Arial"/>
            </a:endParaRPr>
          </a:p>
        </p:txBody>
      </p:sp>
      <p:sp>
        <p:nvSpPr>
          <p:cNvPr id="272" name="Google Shape;272;p9"/>
          <p:cNvSpPr/>
          <p:nvPr/>
        </p:nvSpPr>
        <p:spPr>
          <a:xfrm>
            <a:off x="10496035" y="4049191"/>
            <a:ext cx="10972135" cy="6237809"/>
          </a:xfrm>
          <a:custGeom>
            <a:rect b="b" l="l" r="r" t="t"/>
            <a:pathLst>
              <a:path extrusionOk="0" h="6237809" w="10972135">
                <a:moveTo>
                  <a:pt x="0" y="0"/>
                </a:moveTo>
                <a:lnTo>
                  <a:pt x="10972135" y="0"/>
                </a:lnTo>
                <a:lnTo>
                  <a:pt x="10972135" y="6237809"/>
                </a:lnTo>
                <a:lnTo>
                  <a:pt x="0" y="6237809"/>
                </a:lnTo>
                <a:lnTo>
                  <a:pt x="0" y="0"/>
                </a:lnTo>
                <a:close/>
              </a:path>
            </a:pathLst>
          </a:custGeom>
          <a:blipFill rotWithShape="1">
            <a:blip r:embed="rId4">
              <a:alphaModFix/>
            </a:blip>
            <a:stretch>
              <a:fillRect b="0" l="0" r="0" t="-31920"/>
            </a:stretch>
          </a:blipFill>
          <a:ln>
            <a:noFill/>
          </a:ln>
        </p:spPr>
      </p:sp>
      <p:sp>
        <p:nvSpPr>
          <p:cNvPr id="273" name="Google Shape;273;p9"/>
          <p:cNvSpPr txBox="1"/>
          <p:nvPr/>
        </p:nvSpPr>
        <p:spPr>
          <a:xfrm>
            <a:off x="457915" y="5668628"/>
            <a:ext cx="10900800" cy="52488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539">
                <a:solidFill>
                  <a:srgbClr val="FFDA00"/>
                </a:solidFill>
                <a:latin typeface="Lato"/>
                <a:ea typeface="Lato"/>
                <a:cs typeface="Lato"/>
                <a:sym typeface="Lato"/>
              </a:rPr>
              <a:t> </a:t>
            </a:r>
            <a:endParaRPr sz="1000"/>
          </a:p>
          <a:p>
            <a:pPr indent="0" lvl="0" marL="0" marR="0" rtl="0" algn="l">
              <a:lnSpc>
                <a:spcPct val="140010"/>
              </a:lnSpc>
              <a:spcBef>
                <a:spcPts val="0"/>
              </a:spcBef>
              <a:spcAft>
                <a:spcPts val="0"/>
              </a:spcAft>
              <a:buNone/>
            </a:pPr>
            <a:r>
              <a:rPr lang="en-US" sz="3539">
                <a:solidFill>
                  <a:srgbClr val="383570"/>
                </a:solidFill>
                <a:latin typeface="Lato"/>
                <a:ea typeface="Lato"/>
                <a:cs typeface="Lato"/>
                <a:sym typeface="Lato"/>
              </a:rPr>
              <a:t>Effects: The outcomes or effects of the problem on the individual or the society.</a:t>
            </a:r>
            <a:endParaRPr sz="1000"/>
          </a:p>
          <a:p>
            <a:pPr indent="0" lvl="0" marL="0" marR="0" rtl="0" algn="l">
              <a:lnSpc>
                <a:spcPct val="115130"/>
              </a:lnSpc>
              <a:spcBef>
                <a:spcPts val="0"/>
              </a:spcBef>
              <a:spcAft>
                <a:spcPts val="0"/>
              </a:spcAft>
              <a:buNone/>
            </a:pPr>
            <a:r>
              <a:t/>
            </a:r>
            <a:endParaRPr sz="3539">
              <a:solidFill>
                <a:srgbClr val="383570"/>
              </a:solidFill>
              <a:latin typeface="Lato"/>
              <a:ea typeface="Lato"/>
              <a:cs typeface="Lato"/>
              <a:sym typeface="Lato"/>
            </a:endParaRPr>
          </a:p>
          <a:p>
            <a:pPr indent="0" lvl="0" marL="0" marR="0" rtl="0" algn="l">
              <a:lnSpc>
                <a:spcPct val="115130"/>
              </a:lnSpc>
              <a:spcBef>
                <a:spcPts val="0"/>
              </a:spcBef>
              <a:spcAft>
                <a:spcPts val="0"/>
              </a:spcAft>
              <a:buNone/>
            </a:pPr>
            <a:r>
              <a:t/>
            </a:r>
            <a:endParaRPr sz="3539">
              <a:solidFill>
                <a:srgbClr val="383570"/>
              </a:solidFill>
              <a:latin typeface="Lato"/>
              <a:ea typeface="Lato"/>
              <a:cs typeface="Lato"/>
              <a:sym typeface="Lato"/>
            </a:endParaRPr>
          </a:p>
          <a:p>
            <a:pPr indent="0" lvl="0" marL="0" marR="0" rtl="0" algn="l">
              <a:lnSpc>
                <a:spcPct val="115130"/>
              </a:lnSpc>
              <a:spcBef>
                <a:spcPts val="0"/>
              </a:spcBef>
              <a:spcAft>
                <a:spcPts val="0"/>
              </a:spcAft>
              <a:buNone/>
            </a:pPr>
            <a:r>
              <a:t/>
            </a:r>
            <a:endParaRPr sz="3539">
              <a:solidFill>
                <a:srgbClr val="383570"/>
              </a:solidFill>
              <a:latin typeface="Lato"/>
              <a:ea typeface="Lato"/>
              <a:cs typeface="Lato"/>
              <a:sym typeface="Lato"/>
            </a:endParaRPr>
          </a:p>
          <a:p>
            <a:pPr indent="0" lvl="0" marL="0" marR="0" rtl="0" algn="l">
              <a:lnSpc>
                <a:spcPct val="115130"/>
              </a:lnSpc>
              <a:spcBef>
                <a:spcPts val="0"/>
              </a:spcBef>
              <a:spcAft>
                <a:spcPts val="0"/>
              </a:spcAft>
              <a:buNone/>
            </a:pPr>
            <a:r>
              <a:t/>
            </a:r>
            <a:endParaRPr sz="3539">
              <a:solidFill>
                <a:srgbClr val="383570"/>
              </a:solidFill>
              <a:latin typeface="Lato"/>
              <a:ea typeface="Lato"/>
              <a:cs typeface="Lato"/>
              <a:sym typeface="Lato"/>
            </a:endParaRPr>
          </a:p>
          <a:p>
            <a:pPr indent="0" lvl="0" marL="0" marR="0" rtl="0" algn="l">
              <a:lnSpc>
                <a:spcPct val="140006"/>
              </a:lnSpc>
              <a:spcBef>
                <a:spcPts val="0"/>
              </a:spcBef>
              <a:spcAft>
                <a:spcPts val="0"/>
              </a:spcAft>
              <a:buNone/>
            </a:pPr>
            <a:r>
              <a:rPr lang="en-US" sz="2937">
                <a:solidFill>
                  <a:srgbClr val="383570"/>
                </a:solidFill>
                <a:latin typeface="Lato"/>
                <a:ea typeface="Lato"/>
                <a:cs typeface="Lato"/>
                <a:sym typeface="Lato"/>
              </a:rPr>
              <a:t> </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