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  <p:sldMasterId id="2147483660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y="10287000" cx="18288000"/>
  <p:notesSz cx="6858000" cy="9144000"/>
  <p:embeddedFontLst>
    <p:embeddedFont>
      <p:font typeface="Lato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19" roundtripDataSignature="AMtx7mg7at2k0Nmfy6A3Gy4UTWd3c4ioo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font" Target="fonts/Lato-regular.fntdata"/><Relationship Id="rId14" Type="http://schemas.openxmlformats.org/officeDocument/2006/relationships/slide" Target="slides/slide8.xml"/><Relationship Id="rId17" Type="http://schemas.openxmlformats.org/officeDocument/2006/relationships/font" Target="fonts/Lato-italic.fntdata"/><Relationship Id="rId16" Type="http://schemas.openxmlformats.org/officeDocument/2006/relationships/font" Target="fonts/Lato-bold.fntdata"/><Relationship Id="rId5" Type="http://schemas.openxmlformats.org/officeDocument/2006/relationships/slideMaster" Target="slideMasters/slideMaster2.xml"/><Relationship Id="rId19" Type="http://customschemas.google.com/relationships/presentationmetadata" Target="metadata"/><Relationship Id="rId6" Type="http://schemas.openxmlformats.org/officeDocument/2006/relationships/notesMaster" Target="notesMasters/notesMaster1.xml"/><Relationship Id="rId18" Type="http://schemas.openxmlformats.org/officeDocument/2006/relationships/font" Target="fonts/Lato-boldItalic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264e86cb51c_0_8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g264e86cb51c_0_8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:notes"/>
          <p:cNvSpPr txBox="1"/>
          <p:nvPr>
            <p:ph idx="2" type="hdr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2:notes"/>
          <p:cNvSpPr txBox="1"/>
          <p:nvPr>
            <p:ph idx="10" type="dt"/>
          </p:nvPr>
        </p:nvSpPr>
        <p:spPr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1.7.2013</a:t>
            </a:r>
            <a:endParaRPr/>
          </a:p>
        </p:txBody>
      </p:sp>
      <p:sp>
        <p:nvSpPr>
          <p:cNvPr id="168" name="Google Shape;168;p2:notes"/>
          <p:cNvSpPr/>
          <p:nvPr>
            <p:ph idx="3" type="sldImg"/>
          </p:nvPr>
        </p:nvSpPr>
        <p:spPr>
          <a:xfrm>
            <a:off x="2290763" y="512763"/>
            <a:ext cx="4562475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9" name="Google Shape;169;p2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https://www.voicesofyouth.org/monitoring-your-advocacy-activities</a:t>
            </a:r>
            <a:endParaRPr/>
          </a:p>
        </p:txBody>
      </p:sp>
      <p:sp>
        <p:nvSpPr>
          <p:cNvPr id="170" name="Google Shape;170;p2:notes"/>
          <p:cNvSpPr txBox="1"/>
          <p:nvPr>
            <p:ph idx="11" type="ftr"/>
          </p:nvPr>
        </p:nvSpPr>
        <p:spPr>
          <a:xfrm>
            <a:off x="0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2:notes"/>
          <p:cNvSpPr txBox="1"/>
          <p:nvPr>
            <p:ph idx="12" type="sldNum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264e86cb51c_0_24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g264e86cb51c_0_24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264e86cb51c_0_32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g264e86cb51c_0_32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264e86cb51c_0_33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g264e86cb51c_0_33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264e86cb51c_0_33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g264e86cb51c_0_33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264e86cb51c_0_33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g264e86cb51c_0_33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264e86cb51c_0_43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g264e86cb51c_0_43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9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0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0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64e86cb51c_0_445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g264e86cb51c_0_445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g264e86cb51c_0_445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264e86cb51c_0_449"/>
          <p:cNvSpPr txBox="1"/>
          <p:nvPr>
            <p:ph type="ctrTitle"/>
          </p:nvPr>
        </p:nvSpPr>
        <p:spPr>
          <a:xfrm>
            <a:off x="685800" y="2130425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g264e86cb51c_0_449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rt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rtl="0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rt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97" name="Google Shape;97;g264e86cb51c_0_449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g264e86cb51c_0_449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g264e86cb51c_0_449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264e86cb51c_0_45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g264e86cb51c_0_455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3" name="Google Shape;103;g264e86cb51c_0_455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g264e86cb51c_0_455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5" name="Google Shape;105;g264e86cb51c_0_455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264e86cb51c_0_461"/>
          <p:cNvSpPr txBox="1"/>
          <p:nvPr>
            <p:ph type="title"/>
          </p:nvPr>
        </p:nvSpPr>
        <p:spPr>
          <a:xfrm>
            <a:off x="722313" y="4406900"/>
            <a:ext cx="7772400" cy="13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8" name="Google Shape;108;g264e86cb51c_0_461"/>
          <p:cNvSpPr txBox="1"/>
          <p:nvPr>
            <p:ph idx="1" type="body"/>
          </p:nvPr>
        </p:nvSpPr>
        <p:spPr>
          <a:xfrm>
            <a:off x="722313" y="2906713"/>
            <a:ext cx="7772400" cy="1500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rtl="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rtl="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rtl="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9" name="Google Shape;109;g264e86cb51c_0_461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g264e86cb51c_0_461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1" name="Google Shape;111;g264e86cb51c_0_461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264e86cb51c_0_46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g264e86cb51c_0_467"/>
          <p:cNvSpPr txBox="1"/>
          <p:nvPr>
            <p:ph idx="1" type="body"/>
          </p:nvPr>
        </p:nvSpPr>
        <p:spPr>
          <a:xfrm>
            <a:off x="457200" y="1600200"/>
            <a:ext cx="4038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115" name="Google Shape;115;g264e86cb51c_0_467"/>
          <p:cNvSpPr txBox="1"/>
          <p:nvPr>
            <p:ph idx="2" type="body"/>
          </p:nvPr>
        </p:nvSpPr>
        <p:spPr>
          <a:xfrm>
            <a:off x="4648200" y="1600200"/>
            <a:ext cx="4038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116" name="Google Shape;116;g264e86cb51c_0_467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g264e86cb51c_0_467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8" name="Google Shape;118;g264e86cb51c_0_467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264e86cb51c_0_47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g264e86cb51c_0_474"/>
          <p:cNvSpPr txBox="1"/>
          <p:nvPr>
            <p:ph idx="1" type="body"/>
          </p:nvPr>
        </p:nvSpPr>
        <p:spPr>
          <a:xfrm>
            <a:off x="457200" y="1535113"/>
            <a:ext cx="4040100" cy="639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22" name="Google Shape;122;g264e86cb51c_0_474"/>
          <p:cNvSpPr txBox="1"/>
          <p:nvPr>
            <p:ph idx="2" type="body"/>
          </p:nvPr>
        </p:nvSpPr>
        <p:spPr>
          <a:xfrm>
            <a:off x="457200" y="2174875"/>
            <a:ext cx="4040100" cy="395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123" name="Google Shape;123;g264e86cb51c_0_474"/>
          <p:cNvSpPr txBox="1"/>
          <p:nvPr>
            <p:ph idx="3" type="body"/>
          </p:nvPr>
        </p:nvSpPr>
        <p:spPr>
          <a:xfrm>
            <a:off x="4645025" y="1535113"/>
            <a:ext cx="4041900" cy="639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24" name="Google Shape;124;g264e86cb51c_0_474"/>
          <p:cNvSpPr txBox="1"/>
          <p:nvPr>
            <p:ph idx="4" type="body"/>
          </p:nvPr>
        </p:nvSpPr>
        <p:spPr>
          <a:xfrm>
            <a:off x="4645025" y="2174875"/>
            <a:ext cx="4041900" cy="395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125" name="Google Shape;125;g264e86cb51c_0_474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g264e86cb51c_0_474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7" name="Google Shape;127;g264e86cb51c_0_474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264e86cb51c_0_48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0" name="Google Shape;130;g264e86cb51c_0_483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g264e86cb51c_0_483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2" name="Google Shape;132;g264e86cb51c_0_483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264e86cb51c_0_488"/>
          <p:cNvSpPr txBox="1"/>
          <p:nvPr>
            <p:ph type="title"/>
          </p:nvPr>
        </p:nvSpPr>
        <p:spPr>
          <a:xfrm>
            <a:off x="457200" y="273050"/>
            <a:ext cx="3008400" cy="1162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5" name="Google Shape;135;g264e86cb51c_0_488"/>
          <p:cNvSpPr txBox="1"/>
          <p:nvPr>
            <p:ph idx="1" type="body"/>
          </p:nvPr>
        </p:nvSpPr>
        <p:spPr>
          <a:xfrm>
            <a:off x="3575050" y="273050"/>
            <a:ext cx="5111700" cy="585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36" name="Google Shape;136;g264e86cb51c_0_488"/>
          <p:cNvSpPr txBox="1"/>
          <p:nvPr>
            <p:ph idx="2" type="body"/>
          </p:nvPr>
        </p:nvSpPr>
        <p:spPr>
          <a:xfrm>
            <a:off x="457200" y="1435100"/>
            <a:ext cx="3008400" cy="469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137" name="Google Shape;137;g264e86cb51c_0_488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8" name="Google Shape;138;g264e86cb51c_0_488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9" name="Google Shape;139;g264e86cb51c_0_488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1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1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2" name="Google Shape;22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264e86cb51c_0_495"/>
          <p:cNvSpPr txBox="1"/>
          <p:nvPr>
            <p:ph type="title"/>
          </p:nvPr>
        </p:nvSpPr>
        <p:spPr>
          <a:xfrm>
            <a:off x="1792288" y="4800600"/>
            <a:ext cx="5486400" cy="566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2" name="Google Shape;142;g264e86cb51c_0_495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143" name="Google Shape;143;g264e86cb51c_0_495"/>
          <p:cNvSpPr txBox="1"/>
          <p:nvPr>
            <p:ph idx="1" type="body"/>
          </p:nvPr>
        </p:nvSpPr>
        <p:spPr>
          <a:xfrm>
            <a:off x="1792288" y="5367338"/>
            <a:ext cx="5486400" cy="80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144" name="Google Shape;144;g264e86cb51c_0_495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5" name="Google Shape;145;g264e86cb51c_0_495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6" name="Google Shape;146;g264e86cb51c_0_495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264e86cb51c_0_50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9" name="Google Shape;149;g264e86cb51c_0_502"/>
          <p:cNvSpPr txBox="1"/>
          <p:nvPr>
            <p:ph idx="1" type="body"/>
          </p:nvPr>
        </p:nvSpPr>
        <p:spPr>
          <a:xfrm rot="5400000">
            <a:off x="2308950" y="-251550"/>
            <a:ext cx="4526100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0" name="Google Shape;150;g264e86cb51c_0_502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g264e86cb51c_0_502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2" name="Google Shape;152;g264e86cb51c_0_502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264e86cb51c_0_508"/>
          <p:cNvSpPr txBox="1"/>
          <p:nvPr>
            <p:ph type="title"/>
          </p:nvPr>
        </p:nvSpPr>
        <p:spPr>
          <a:xfrm rot="5400000">
            <a:off x="4732350" y="2171688"/>
            <a:ext cx="5851500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5" name="Google Shape;155;g264e86cb51c_0_508"/>
          <p:cNvSpPr txBox="1"/>
          <p:nvPr>
            <p:ph idx="1" type="body"/>
          </p:nvPr>
        </p:nvSpPr>
        <p:spPr>
          <a:xfrm rot="5400000">
            <a:off x="541350" y="190488"/>
            <a:ext cx="5851500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6" name="Google Shape;156;g264e86cb51c_0_508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7" name="Google Shape;157;g264e86cb51c_0_508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8" name="Google Shape;158;g264e86cb51c_0_508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tx">
  <p:cSld name="TITLE_AND_BODY"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264e86cb51c_0_514"/>
          <p:cNvSpPr txBox="1"/>
          <p:nvPr>
            <p:ph idx="12" type="sldNum"/>
          </p:nvPr>
        </p:nvSpPr>
        <p:spPr>
          <a:xfrm>
            <a:off x="9001125" y="9810749"/>
            <a:ext cx="2763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b" bIns="38100" lIns="38100" spcFirstLastPara="1" rIns="38100" wrap="square" tIns="38100">
            <a:spAutoFit/>
          </a:bodyPr>
          <a:lstStyle>
            <a:lvl1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elvetica Neue"/>
              <a:buNone/>
              <a:defRPr sz="1400">
                <a:solidFill>
                  <a:srgbClr val="000000"/>
                </a:solidFill>
              </a:defRPr>
            </a:lvl1pPr>
            <a:lvl2pPr indent="0" lvl="1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elvetica Neue"/>
              <a:buNone/>
              <a:defRPr sz="1400">
                <a:solidFill>
                  <a:srgbClr val="000000"/>
                </a:solidFill>
              </a:defRPr>
            </a:lvl2pPr>
            <a:lvl3pPr indent="0" lvl="2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elvetica Neue"/>
              <a:buNone/>
              <a:defRPr sz="1400">
                <a:solidFill>
                  <a:srgbClr val="000000"/>
                </a:solidFill>
              </a:defRPr>
            </a:lvl3pPr>
            <a:lvl4pPr indent="0" lvl="3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elvetica Neue"/>
              <a:buNone/>
              <a:defRPr sz="1400">
                <a:solidFill>
                  <a:srgbClr val="000000"/>
                </a:solidFill>
              </a:defRPr>
            </a:lvl4pPr>
            <a:lvl5pPr indent="0" lvl="4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elvetica Neue"/>
              <a:buNone/>
              <a:defRPr sz="1400">
                <a:solidFill>
                  <a:srgbClr val="000000"/>
                </a:solidFill>
              </a:defRPr>
            </a:lvl5pPr>
            <a:lvl6pPr indent="0" lvl="5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elvetica Neue"/>
              <a:buNone/>
              <a:defRPr sz="1400">
                <a:solidFill>
                  <a:srgbClr val="000000"/>
                </a:solidFill>
              </a:defRPr>
            </a:lvl6pPr>
            <a:lvl7pPr indent="0" lvl="6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elvetica Neue"/>
              <a:buNone/>
              <a:defRPr sz="1400">
                <a:solidFill>
                  <a:srgbClr val="000000"/>
                </a:solidFill>
              </a:defRPr>
            </a:lvl7pPr>
            <a:lvl8pPr indent="0" lvl="7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elvetica Neue"/>
              <a:buNone/>
              <a:defRPr sz="1400">
                <a:solidFill>
                  <a:srgbClr val="000000"/>
                </a:solidFill>
              </a:defRPr>
            </a:lvl8pPr>
            <a:lvl9pPr indent="0" lvl="8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elvetica Neue"/>
              <a:buNone/>
              <a:defRPr sz="1400">
                <a:solidFill>
                  <a:srgbClr val="000000"/>
                </a:solidFill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200">
              <a:solidFill>
                <a:srgbClr val="888888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3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3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4" name="Google Shape;34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4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0" name="Google Shape;40;p14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1" name="Google Shape;41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5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7" name="Google Shape;47;p15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8" name="Google Shape;48;p15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9" name="Google Shape;49;p15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0" name="Google Shape;50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7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7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7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2" name="Google Shape;62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8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8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8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9" name="Google Shape;69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264e86cb51c_0_43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6" name="Google Shape;86;g264e86cb51c_0_439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7" name="Google Shape;87;g264e86cb51c_0_439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8" name="Google Shape;88;g264e86cb51c_0_439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9" name="Google Shape;89;g264e86cb51c_0_439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jpg"/><Relationship Id="rId4" Type="http://schemas.openxmlformats.org/officeDocument/2006/relationships/hyperlink" Target="http://www.wagggs.org" TargetMode="External"/><Relationship Id="rId5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"/>
          <p:cNvSpPr/>
          <p:nvPr/>
        </p:nvSpPr>
        <p:spPr>
          <a:xfrm>
            <a:off x="92500" y="0"/>
            <a:ext cx="18288000" cy="10287000"/>
          </a:xfrm>
          <a:custGeom>
            <a:rect b="b" l="l" r="r" t="t"/>
            <a:pathLst>
              <a:path extrusionOk="0"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74" name="Google Shape;174;p2"/>
          <p:cNvSpPr txBox="1"/>
          <p:nvPr/>
        </p:nvSpPr>
        <p:spPr>
          <a:xfrm>
            <a:off x="4685700" y="934001"/>
            <a:ext cx="120273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66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rgbClr val="313C7F"/>
                </a:solidFill>
              </a:rPr>
              <a:t>Monitoring and Evaluation</a:t>
            </a:r>
            <a:endParaRPr b="1"/>
          </a:p>
        </p:txBody>
      </p:sp>
      <p:sp>
        <p:nvSpPr>
          <p:cNvPr id="175" name="Google Shape;175;p2"/>
          <p:cNvSpPr txBox="1"/>
          <p:nvPr/>
        </p:nvSpPr>
        <p:spPr>
          <a:xfrm>
            <a:off x="5240107" y="3280528"/>
            <a:ext cx="11472900" cy="5047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20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999" u="none" cap="none" strike="noStrike">
                <a:solidFill>
                  <a:srgbClr val="002060"/>
                </a:solidFill>
                <a:latin typeface="Lato"/>
                <a:ea typeface="Lato"/>
                <a:cs typeface="Lato"/>
                <a:sym typeface="Lato"/>
              </a:rPr>
              <a:t>Monitoring and evaluation (M&amp;E) is about - regularly gathering information to determine the impact of our advocacy is having and to see if we need to do things differently. </a:t>
            </a:r>
            <a:endParaRPr/>
          </a:p>
          <a:p>
            <a:pPr indent="0" lvl="0" marL="0" marR="0" rtl="0" algn="just">
              <a:lnSpc>
                <a:spcPct val="120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999" u="none" cap="none" strike="noStrike">
              <a:solidFill>
                <a:srgbClr val="002060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just">
              <a:lnSpc>
                <a:spcPct val="120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999" u="none" cap="none" strike="noStrike">
                <a:solidFill>
                  <a:srgbClr val="002060"/>
                </a:solidFill>
                <a:latin typeface="Lato"/>
                <a:ea typeface="Lato"/>
                <a:cs typeface="Lato"/>
                <a:sym typeface="Lato"/>
              </a:rPr>
              <a:t>M&amp;E helps us assess the progress and impact of our work, as well as learn from our experiences. </a:t>
            </a:r>
            <a:endParaRPr/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264e86cb51c_0_245"/>
          <p:cNvSpPr txBox="1"/>
          <p:nvPr/>
        </p:nvSpPr>
        <p:spPr>
          <a:xfrm>
            <a:off x="3982050" y="4292450"/>
            <a:ext cx="10471500" cy="143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100" lIns="38100" spcFirstLastPara="1" rIns="38100" wrap="square" tIns="38100">
            <a:spAutoFit/>
          </a:bodyPr>
          <a:lstStyle/>
          <a:p>
            <a:pPr indent="0" lvl="0" marL="0" rtl="0" algn="ctr">
              <a:lnSpc>
                <a:spcPct val="120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999">
                <a:solidFill>
                  <a:srgbClr val="002060"/>
                </a:solidFill>
                <a:latin typeface="Lato"/>
                <a:ea typeface="Lato"/>
                <a:cs typeface="Lato"/>
                <a:sym typeface="Lato"/>
              </a:rPr>
              <a:t>Monitoring means regularly checking how the activities in your work plan are going. </a:t>
            </a:r>
            <a:endParaRPr b="1" sz="9200">
              <a:solidFill>
                <a:srgbClr val="313C7F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264e86cb51c_0_326"/>
          <p:cNvSpPr txBox="1"/>
          <p:nvPr/>
        </p:nvSpPr>
        <p:spPr>
          <a:xfrm>
            <a:off x="2257225" y="4584025"/>
            <a:ext cx="14209500" cy="143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100" lIns="38100" spcFirstLastPara="1" rIns="38100" wrap="square" tIns="38100">
            <a:spAutoFit/>
          </a:bodyPr>
          <a:lstStyle/>
          <a:p>
            <a:pPr indent="0" lvl="0" marL="0" rtl="0" algn="ctr">
              <a:lnSpc>
                <a:spcPct val="120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999">
                <a:solidFill>
                  <a:srgbClr val="002060"/>
                </a:solidFill>
                <a:latin typeface="Lato"/>
                <a:ea typeface="Lato"/>
                <a:cs typeface="Lato"/>
                <a:sym typeface="Lato"/>
              </a:rPr>
              <a:t>Evaluation is conducted at the end of your campaign to determine whether or not it has been successful. </a:t>
            </a:r>
            <a:endParaRPr b="1" sz="9200">
              <a:solidFill>
                <a:srgbClr val="313C7F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264e86cb51c_0_330"/>
          <p:cNvSpPr txBox="1"/>
          <p:nvPr/>
        </p:nvSpPr>
        <p:spPr>
          <a:xfrm>
            <a:off x="1406125" y="2627275"/>
            <a:ext cx="15781800" cy="512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100" lIns="38100" spcFirstLastPara="1" rIns="38100" wrap="square" tIns="38100">
            <a:spAutoFit/>
          </a:bodyPr>
          <a:lstStyle/>
          <a:p>
            <a:pPr indent="0" lvl="0" marL="0" rtl="0" algn="just">
              <a:lnSpc>
                <a:spcPct val="120005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3999">
                <a:solidFill>
                  <a:srgbClr val="002060"/>
                </a:solidFill>
                <a:latin typeface="Lato"/>
                <a:ea typeface="Lato"/>
                <a:cs typeface="Lato"/>
                <a:sym typeface="Lato"/>
              </a:rPr>
              <a:t>Monitoring and Evaluation both involve gathering data. </a:t>
            </a:r>
            <a:endParaRPr>
              <a:solidFill>
                <a:schemeClr val="dk1"/>
              </a:solidFill>
            </a:endParaRPr>
          </a:p>
          <a:p>
            <a:pPr indent="0" lvl="0" marL="0" rtl="0" algn="just">
              <a:lnSpc>
                <a:spcPct val="120005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sz="3999">
              <a:solidFill>
                <a:srgbClr val="002060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just">
              <a:lnSpc>
                <a:spcPct val="120005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3999">
                <a:solidFill>
                  <a:srgbClr val="002060"/>
                </a:solidFill>
                <a:latin typeface="Lato"/>
                <a:ea typeface="Lato"/>
                <a:cs typeface="Lato"/>
                <a:sym typeface="Lato"/>
              </a:rPr>
              <a:t>The data can be: </a:t>
            </a:r>
            <a:endParaRPr>
              <a:solidFill>
                <a:schemeClr val="dk1"/>
              </a:solidFill>
            </a:endParaRPr>
          </a:p>
          <a:p>
            <a:pPr indent="0" lvl="0" marL="0" rtl="0" algn="just">
              <a:lnSpc>
                <a:spcPct val="120005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lang="en-US" sz="3999">
                <a:solidFill>
                  <a:srgbClr val="002060"/>
                </a:solidFill>
                <a:latin typeface="Lato"/>
                <a:ea typeface="Lato"/>
                <a:cs typeface="Lato"/>
                <a:sym typeface="Lato"/>
              </a:rPr>
              <a:t>Quantitative</a:t>
            </a:r>
            <a:r>
              <a:rPr lang="en-US" sz="3999">
                <a:solidFill>
                  <a:srgbClr val="002060"/>
                </a:solidFill>
                <a:latin typeface="Lato"/>
                <a:ea typeface="Lato"/>
                <a:cs typeface="Lato"/>
                <a:sym typeface="Lato"/>
              </a:rPr>
              <a:t> - dealing with numbers, statistics and things you can measure objectively. </a:t>
            </a:r>
            <a:endParaRPr>
              <a:solidFill>
                <a:schemeClr val="dk1"/>
              </a:solidFill>
            </a:endParaRPr>
          </a:p>
          <a:p>
            <a:pPr indent="0" lvl="0" marL="0" rtl="0" algn="just">
              <a:lnSpc>
                <a:spcPct val="120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999">
                <a:solidFill>
                  <a:srgbClr val="002060"/>
                </a:solidFill>
                <a:latin typeface="Lato"/>
                <a:ea typeface="Lato"/>
                <a:cs typeface="Lato"/>
                <a:sym typeface="Lato"/>
              </a:rPr>
              <a:t>Qualitative</a:t>
            </a:r>
            <a:r>
              <a:rPr lang="en-US" sz="3999">
                <a:solidFill>
                  <a:srgbClr val="002060"/>
                </a:solidFill>
                <a:latin typeface="Lato"/>
                <a:ea typeface="Lato"/>
                <a:cs typeface="Lato"/>
                <a:sym typeface="Lato"/>
              </a:rPr>
              <a:t> – dealing with comparisons and descriptions that are more difficult to measure. </a:t>
            </a:r>
            <a:endParaRPr b="1" sz="9200">
              <a:solidFill>
                <a:srgbClr val="313C7F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264e86cb51c_0_334"/>
          <p:cNvSpPr txBox="1"/>
          <p:nvPr/>
        </p:nvSpPr>
        <p:spPr>
          <a:xfrm>
            <a:off x="1128625" y="2460750"/>
            <a:ext cx="15652500" cy="660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100" lIns="38100" spcFirstLastPara="1" rIns="38100" wrap="square" tIns="38100">
            <a:spAutoFit/>
          </a:bodyPr>
          <a:lstStyle/>
          <a:p>
            <a:pPr indent="-253936" lvl="1" marL="361950" rtl="0" algn="l">
              <a:lnSpc>
                <a:spcPct val="120005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999"/>
              <a:buChar char="•"/>
            </a:pPr>
            <a:r>
              <a:rPr lang="en-US" sz="3999">
                <a:solidFill>
                  <a:srgbClr val="002060"/>
                </a:solidFill>
                <a:latin typeface="Lato"/>
                <a:ea typeface="Lato"/>
                <a:cs typeface="Lato"/>
                <a:sym typeface="Lato"/>
              </a:rPr>
              <a:t> Questionnaires and surveys </a:t>
            </a:r>
            <a:endParaRPr>
              <a:solidFill>
                <a:schemeClr val="dk1"/>
              </a:solidFill>
            </a:endParaRPr>
          </a:p>
          <a:p>
            <a:pPr indent="-253936" lvl="1" marL="361950" rtl="0" algn="l">
              <a:lnSpc>
                <a:spcPct val="120005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999"/>
              <a:buChar char="•"/>
            </a:pPr>
            <a:r>
              <a:rPr lang="en-US" sz="3999">
                <a:solidFill>
                  <a:srgbClr val="002060"/>
                </a:solidFill>
                <a:latin typeface="Lato"/>
                <a:ea typeface="Lato"/>
                <a:cs typeface="Lato"/>
                <a:sym typeface="Lato"/>
              </a:rPr>
              <a:t> Document review – these can be reports, meeting minutes, newsletters, policies </a:t>
            </a:r>
            <a:endParaRPr>
              <a:solidFill>
                <a:schemeClr val="dk1"/>
              </a:solidFill>
            </a:endParaRPr>
          </a:p>
          <a:p>
            <a:pPr indent="-253936" lvl="1" marL="361950" rtl="0" algn="l">
              <a:lnSpc>
                <a:spcPct val="120005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999"/>
              <a:buChar char="•"/>
            </a:pPr>
            <a:r>
              <a:rPr lang="en-US" sz="3999">
                <a:solidFill>
                  <a:srgbClr val="002060"/>
                </a:solidFill>
                <a:latin typeface="Lato"/>
                <a:ea typeface="Lato"/>
                <a:cs typeface="Lato"/>
                <a:sym typeface="Lato"/>
              </a:rPr>
              <a:t> Observations, opinions from your key audience </a:t>
            </a:r>
            <a:endParaRPr>
              <a:solidFill>
                <a:schemeClr val="dk1"/>
              </a:solidFill>
            </a:endParaRPr>
          </a:p>
          <a:p>
            <a:pPr indent="-253936" lvl="1" marL="361950" rtl="0" algn="l">
              <a:lnSpc>
                <a:spcPct val="120005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999"/>
              <a:buChar char="•"/>
            </a:pPr>
            <a:r>
              <a:rPr lang="en-US" sz="3999">
                <a:solidFill>
                  <a:srgbClr val="002060"/>
                </a:solidFill>
                <a:latin typeface="Lato"/>
                <a:ea typeface="Lato"/>
                <a:cs typeface="Lato"/>
                <a:sym typeface="Lato"/>
              </a:rPr>
              <a:t> Interviews or focus group discussions – facilitated discussions with 8-10 people per group </a:t>
            </a:r>
            <a:endParaRPr>
              <a:solidFill>
                <a:schemeClr val="dk1"/>
              </a:solidFill>
            </a:endParaRPr>
          </a:p>
          <a:p>
            <a:pPr indent="-253936" lvl="1" marL="361950" rtl="0" algn="l">
              <a:lnSpc>
                <a:spcPct val="120005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999"/>
              <a:buChar char="•"/>
            </a:pPr>
            <a:r>
              <a:rPr lang="en-US" sz="3999">
                <a:solidFill>
                  <a:srgbClr val="002060"/>
                </a:solidFill>
                <a:latin typeface="Lato"/>
                <a:ea typeface="Lato"/>
                <a:cs typeface="Lato"/>
                <a:sym typeface="Lato"/>
              </a:rPr>
              <a:t> Case studies </a:t>
            </a:r>
            <a:endParaRPr>
              <a:solidFill>
                <a:schemeClr val="dk1"/>
              </a:solidFill>
            </a:endParaRPr>
          </a:p>
          <a:p>
            <a:pPr indent="-253936" lvl="1" marL="361950" rtl="0" algn="l">
              <a:lnSpc>
                <a:spcPct val="120005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999"/>
              <a:buChar char="•"/>
            </a:pPr>
            <a:r>
              <a:rPr lang="en-US" sz="3999">
                <a:solidFill>
                  <a:srgbClr val="002060"/>
                </a:solidFill>
                <a:latin typeface="Lato"/>
                <a:ea typeface="Lato"/>
                <a:cs typeface="Lato"/>
                <a:sym typeface="Lato"/>
              </a:rPr>
              <a:t> Social media monitoring </a:t>
            </a:r>
            <a:endParaRPr>
              <a:solidFill>
                <a:schemeClr val="dk1"/>
              </a:solidFill>
            </a:endParaRPr>
          </a:p>
          <a:p>
            <a:pPr indent="-253936" lvl="1" marL="361950" rtl="0" algn="l">
              <a:lnSpc>
                <a:spcPct val="120005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999"/>
              <a:buChar char="•"/>
            </a:pPr>
            <a:r>
              <a:rPr lang="en-US" sz="3999">
                <a:solidFill>
                  <a:srgbClr val="002060"/>
                </a:solidFill>
                <a:latin typeface="Lato"/>
                <a:ea typeface="Lato"/>
                <a:cs typeface="Lato"/>
                <a:sym typeface="Lato"/>
              </a:rPr>
              <a:t> Media coverage </a:t>
            </a:r>
            <a:endParaRPr b="1" sz="9200">
              <a:solidFill>
                <a:srgbClr val="313C7F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96" name="Google Shape;196;g264e86cb51c_0_334"/>
          <p:cNvSpPr txBox="1"/>
          <p:nvPr/>
        </p:nvSpPr>
        <p:spPr>
          <a:xfrm>
            <a:off x="2090700" y="740075"/>
            <a:ext cx="13228800" cy="110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3998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6000">
                <a:solidFill>
                  <a:srgbClr val="002060"/>
                </a:solidFill>
              </a:rPr>
              <a:t>Data collection tools</a:t>
            </a:r>
            <a:endParaRPr b="1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264e86cb51c_0_338"/>
          <p:cNvSpPr txBox="1"/>
          <p:nvPr/>
        </p:nvSpPr>
        <p:spPr>
          <a:xfrm>
            <a:off x="1295125" y="4150575"/>
            <a:ext cx="15689700" cy="216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100" lIns="38100" spcFirstLastPara="1" rIns="38100" wrap="square" tIns="38100">
            <a:spAutoFit/>
          </a:bodyPr>
          <a:lstStyle/>
          <a:p>
            <a:pPr indent="-482536" lvl="0" marL="457200" rtl="0" algn="just">
              <a:lnSpc>
                <a:spcPct val="120005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999"/>
              <a:buFont typeface="Lato"/>
              <a:buChar char="●"/>
            </a:pPr>
            <a:r>
              <a:rPr lang="en-US" sz="3999">
                <a:solidFill>
                  <a:srgbClr val="002060"/>
                </a:solidFill>
                <a:latin typeface="Lato"/>
                <a:ea typeface="Lato"/>
                <a:cs typeface="Lato"/>
                <a:sym typeface="Lato"/>
              </a:rPr>
              <a:t>Achieving advocacy goals often takes years. </a:t>
            </a:r>
            <a:endParaRPr>
              <a:solidFill>
                <a:schemeClr val="dk1"/>
              </a:solidFill>
            </a:endParaRPr>
          </a:p>
          <a:p>
            <a:pPr indent="-482536" lvl="0" marL="457200" rtl="0" algn="just">
              <a:lnSpc>
                <a:spcPct val="120005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999"/>
              <a:buFont typeface="Lato"/>
              <a:buChar char="●"/>
            </a:pPr>
            <a:r>
              <a:rPr lang="en-US" sz="3999">
                <a:solidFill>
                  <a:srgbClr val="002060"/>
                </a:solidFill>
                <a:latin typeface="Lato"/>
                <a:ea typeface="Lato"/>
                <a:cs typeface="Lato"/>
                <a:sym typeface="Lato"/>
              </a:rPr>
              <a:t>Advocacy M&amp;E typically focuses on the advocacy journey rather than just the destination.</a:t>
            </a:r>
            <a:endParaRPr b="1" sz="9200">
              <a:solidFill>
                <a:srgbClr val="313C7F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02" name="Google Shape;202;g264e86cb51c_0_338"/>
          <p:cNvSpPr txBox="1"/>
          <p:nvPr/>
        </p:nvSpPr>
        <p:spPr>
          <a:xfrm>
            <a:off x="2627275" y="1535650"/>
            <a:ext cx="12474000" cy="103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500">
                <a:solidFill>
                  <a:srgbClr val="313C7F"/>
                </a:solidFill>
              </a:rPr>
              <a:t>How is advocacy M&amp;E different? </a:t>
            </a:r>
            <a:endParaRPr b="1" sz="2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264e86cb51c_0_434"/>
          <p:cNvSpPr txBox="1"/>
          <p:nvPr/>
        </p:nvSpPr>
        <p:spPr>
          <a:xfrm>
            <a:off x="5192386" y="6428394"/>
            <a:ext cx="7903200" cy="221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100" lIns="38100" spcFirstLastPara="1" rIns="38100" wrap="square" tIns="381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300"/>
              <a:buFont typeface="Lato"/>
              <a:buNone/>
            </a:pPr>
            <a:r>
              <a:rPr b="0" i="0" lang="en-US" sz="2300" u="sng" cap="none" strike="noStrike">
                <a:solidFill>
                  <a:srgbClr val="0000FF"/>
                </a:solidFill>
                <a:latin typeface="Lato"/>
                <a:ea typeface="Lato"/>
                <a:cs typeface="Lato"/>
                <a:sym typeface="Lato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www.wagggs.org</a:t>
            </a:r>
            <a:endParaRPr sz="1100"/>
          </a:p>
          <a:p>
            <a:pPr indent="0" lvl="0" marL="0" marR="0" rtl="0" algn="ctr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Lato"/>
              <a:buNone/>
            </a:pPr>
            <a:r>
              <a:rPr b="0" i="0" lang="en-US" sz="2300" u="none" cap="none" strike="noStrike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@wagggsworld</a:t>
            </a:r>
            <a:endParaRPr sz="1100"/>
          </a:p>
          <a:p>
            <a:pPr indent="0" lvl="0" marL="0" marR="0" rtl="0" algn="ctr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Lato"/>
              <a:buNone/>
            </a:pPr>
            <a:r>
              <a:rPr b="0" i="0" lang="en-US" sz="2300" u="none" cap="none" strike="noStrike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World Association of Girl Guides &amp; Girl Scouts.</a:t>
            </a:r>
            <a:endParaRPr sz="1100"/>
          </a:p>
          <a:p>
            <a:pPr indent="0" lvl="0" marL="0" marR="0" rtl="0" algn="ctr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Lato"/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World Bureau, Olave Centre, 12c Lyndhurst Road, London, NW3</a:t>
            </a:r>
            <a:endParaRPr sz="1100"/>
          </a:p>
          <a:p>
            <a:pPr indent="0" lvl="0" marL="0" marR="0" rtl="0" algn="ctr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Lato"/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SPQ,  United Kingdom.</a:t>
            </a:r>
            <a:endParaRPr sz="1100"/>
          </a:p>
        </p:txBody>
      </p:sp>
      <p:pic>
        <p:nvPicPr>
          <p:cNvPr descr="pasted-image.tiff" id="208" name="Google Shape;208;g264e86cb51c_0_434"/>
          <p:cNvPicPr preferRelativeResize="0"/>
          <p:nvPr/>
        </p:nvPicPr>
        <p:blipFill rotWithShape="1">
          <a:blip r:embed="rId5">
            <a:alphaModFix/>
          </a:blip>
          <a:srcRect b="55498" l="8087" r="30828" t="13162"/>
          <a:stretch/>
        </p:blipFill>
        <p:spPr>
          <a:xfrm>
            <a:off x="7073880" y="7041141"/>
            <a:ext cx="1203216" cy="308617"/>
          </a:xfrm>
          <a:custGeom>
            <a:rect b="b" l="l" r="r" t="t"/>
            <a:pathLst>
              <a:path extrusionOk="0" h="21402" w="21593">
                <a:moveTo>
                  <a:pt x="10669" y="10"/>
                </a:moveTo>
                <a:cubicBezTo>
                  <a:pt x="9485" y="198"/>
                  <a:pt x="8426" y="3277"/>
                  <a:pt x="8110" y="8039"/>
                </a:cubicBezTo>
                <a:cubicBezTo>
                  <a:pt x="8017" y="9431"/>
                  <a:pt x="8014" y="11799"/>
                  <a:pt x="8099" y="13158"/>
                </a:cubicBezTo>
                <a:cubicBezTo>
                  <a:pt x="8185" y="14529"/>
                  <a:pt x="8446" y="16533"/>
                  <a:pt x="8682" y="17637"/>
                </a:cubicBezTo>
                <a:cubicBezTo>
                  <a:pt x="9092" y="19543"/>
                  <a:pt x="9727" y="20874"/>
                  <a:pt x="10418" y="21290"/>
                </a:cubicBezTo>
                <a:cubicBezTo>
                  <a:pt x="10538" y="21363"/>
                  <a:pt x="10769" y="21410"/>
                  <a:pt x="10931" y="21373"/>
                </a:cubicBezTo>
                <a:cubicBezTo>
                  <a:pt x="11837" y="21163"/>
                  <a:pt x="12600" y="19510"/>
                  <a:pt x="13089" y="16729"/>
                </a:cubicBezTo>
                <a:cubicBezTo>
                  <a:pt x="13331" y="15352"/>
                  <a:pt x="13472" y="13856"/>
                  <a:pt x="13532" y="12332"/>
                </a:cubicBezTo>
                <a:cubicBezTo>
                  <a:pt x="13555" y="11403"/>
                  <a:pt x="13562" y="10294"/>
                  <a:pt x="13543" y="9381"/>
                </a:cubicBezTo>
                <a:cubicBezTo>
                  <a:pt x="13421" y="5622"/>
                  <a:pt x="12795" y="2176"/>
                  <a:pt x="11796" y="732"/>
                </a:cubicBezTo>
                <a:cubicBezTo>
                  <a:pt x="11499" y="303"/>
                  <a:pt x="11199" y="60"/>
                  <a:pt x="10904" y="10"/>
                </a:cubicBezTo>
                <a:cubicBezTo>
                  <a:pt x="10824" y="-4"/>
                  <a:pt x="10748" y="-3"/>
                  <a:pt x="10669" y="10"/>
                </a:cubicBezTo>
                <a:close/>
                <a:moveTo>
                  <a:pt x="2480" y="51"/>
                </a:moveTo>
                <a:cubicBezTo>
                  <a:pt x="1394" y="467"/>
                  <a:pt x="437" y="3330"/>
                  <a:pt x="102" y="7709"/>
                </a:cubicBezTo>
                <a:cubicBezTo>
                  <a:pt x="27" y="8692"/>
                  <a:pt x="-7" y="9894"/>
                  <a:pt x="1" y="11053"/>
                </a:cubicBezTo>
                <a:cubicBezTo>
                  <a:pt x="1" y="11155"/>
                  <a:pt x="5" y="11262"/>
                  <a:pt x="6" y="11362"/>
                </a:cubicBezTo>
                <a:cubicBezTo>
                  <a:pt x="9" y="11584"/>
                  <a:pt x="11" y="11807"/>
                  <a:pt x="17" y="12023"/>
                </a:cubicBezTo>
                <a:cubicBezTo>
                  <a:pt x="30" y="12501"/>
                  <a:pt x="52" y="12944"/>
                  <a:pt x="81" y="13364"/>
                </a:cubicBezTo>
                <a:cubicBezTo>
                  <a:pt x="297" y="16518"/>
                  <a:pt x="854" y="19051"/>
                  <a:pt x="1582" y="20382"/>
                </a:cubicBezTo>
                <a:cubicBezTo>
                  <a:pt x="1607" y="20426"/>
                  <a:pt x="1631" y="20463"/>
                  <a:pt x="1657" y="20506"/>
                </a:cubicBezTo>
                <a:cubicBezTo>
                  <a:pt x="1737" y="20641"/>
                  <a:pt x="1818" y="20772"/>
                  <a:pt x="1903" y="20878"/>
                </a:cubicBezTo>
                <a:cubicBezTo>
                  <a:pt x="1931" y="20915"/>
                  <a:pt x="1959" y="20948"/>
                  <a:pt x="1988" y="20981"/>
                </a:cubicBezTo>
                <a:cubicBezTo>
                  <a:pt x="2116" y="21126"/>
                  <a:pt x="2248" y="21238"/>
                  <a:pt x="2383" y="21311"/>
                </a:cubicBezTo>
                <a:cubicBezTo>
                  <a:pt x="2914" y="21596"/>
                  <a:pt x="3508" y="21206"/>
                  <a:pt x="4029" y="20217"/>
                </a:cubicBezTo>
                <a:cubicBezTo>
                  <a:pt x="4323" y="19657"/>
                  <a:pt x="4427" y="19341"/>
                  <a:pt x="4707" y="18256"/>
                </a:cubicBezTo>
                <a:cubicBezTo>
                  <a:pt x="5226" y="16246"/>
                  <a:pt x="5486" y="14026"/>
                  <a:pt x="5525" y="11259"/>
                </a:cubicBezTo>
                <a:cubicBezTo>
                  <a:pt x="5592" y="6527"/>
                  <a:pt x="4875" y="2267"/>
                  <a:pt x="3740" y="670"/>
                </a:cubicBezTo>
                <a:cubicBezTo>
                  <a:pt x="3514" y="352"/>
                  <a:pt x="3284" y="167"/>
                  <a:pt x="3057" y="72"/>
                </a:cubicBezTo>
                <a:cubicBezTo>
                  <a:pt x="2966" y="55"/>
                  <a:pt x="2864" y="49"/>
                  <a:pt x="2736" y="51"/>
                </a:cubicBezTo>
                <a:cubicBezTo>
                  <a:pt x="2631" y="52"/>
                  <a:pt x="2552" y="42"/>
                  <a:pt x="2480" y="51"/>
                </a:cubicBezTo>
                <a:close/>
                <a:moveTo>
                  <a:pt x="18831" y="51"/>
                </a:moveTo>
                <a:cubicBezTo>
                  <a:pt x="18564" y="51"/>
                  <a:pt x="18296" y="127"/>
                  <a:pt x="18131" y="299"/>
                </a:cubicBezTo>
                <a:cubicBezTo>
                  <a:pt x="17561" y="894"/>
                  <a:pt x="16957" y="2436"/>
                  <a:pt x="16630" y="4138"/>
                </a:cubicBezTo>
                <a:cubicBezTo>
                  <a:pt x="15873" y="8081"/>
                  <a:pt x="15875" y="13399"/>
                  <a:pt x="16636" y="17286"/>
                </a:cubicBezTo>
                <a:cubicBezTo>
                  <a:pt x="17040" y="19352"/>
                  <a:pt x="17723" y="20855"/>
                  <a:pt x="18447" y="21290"/>
                </a:cubicBezTo>
                <a:cubicBezTo>
                  <a:pt x="18567" y="21362"/>
                  <a:pt x="18802" y="21390"/>
                  <a:pt x="18970" y="21352"/>
                </a:cubicBezTo>
                <a:cubicBezTo>
                  <a:pt x="20473" y="21007"/>
                  <a:pt x="21593" y="16467"/>
                  <a:pt x="21593" y="10702"/>
                </a:cubicBezTo>
                <a:cubicBezTo>
                  <a:pt x="21593" y="6064"/>
                  <a:pt x="20854" y="2065"/>
                  <a:pt x="19739" y="547"/>
                </a:cubicBezTo>
                <a:cubicBezTo>
                  <a:pt x="19712" y="514"/>
                  <a:pt x="19703" y="521"/>
                  <a:pt x="19675" y="485"/>
                </a:cubicBezTo>
                <a:cubicBezTo>
                  <a:pt x="19566" y="348"/>
                  <a:pt x="19450" y="236"/>
                  <a:pt x="19328" y="154"/>
                </a:cubicBezTo>
                <a:cubicBezTo>
                  <a:pt x="19181" y="79"/>
                  <a:pt x="19008" y="51"/>
                  <a:pt x="18831" y="51"/>
                </a:cubicBezTo>
                <a:close/>
                <a:moveTo>
                  <a:pt x="3089" y="3622"/>
                </a:moveTo>
                <a:cubicBezTo>
                  <a:pt x="3174" y="3612"/>
                  <a:pt x="3271" y="3614"/>
                  <a:pt x="3382" y="3643"/>
                </a:cubicBezTo>
                <a:lnTo>
                  <a:pt x="3714" y="3725"/>
                </a:lnTo>
                <a:lnTo>
                  <a:pt x="3714" y="4881"/>
                </a:lnTo>
                <a:lnTo>
                  <a:pt x="3714" y="6016"/>
                </a:lnTo>
                <a:lnTo>
                  <a:pt x="3527" y="6058"/>
                </a:lnTo>
                <a:cubicBezTo>
                  <a:pt x="3087" y="6147"/>
                  <a:pt x="3030" y="6357"/>
                  <a:pt x="3030" y="7998"/>
                </a:cubicBezTo>
                <a:lnTo>
                  <a:pt x="3030" y="9216"/>
                </a:lnTo>
                <a:lnTo>
                  <a:pt x="3345" y="9216"/>
                </a:lnTo>
                <a:cubicBezTo>
                  <a:pt x="3516" y="9216"/>
                  <a:pt x="3665" y="9272"/>
                  <a:pt x="3676" y="9340"/>
                </a:cubicBezTo>
                <a:cubicBezTo>
                  <a:pt x="3697" y="9473"/>
                  <a:pt x="3600" y="11692"/>
                  <a:pt x="3564" y="11920"/>
                </a:cubicBezTo>
                <a:cubicBezTo>
                  <a:pt x="3552" y="11996"/>
                  <a:pt x="3426" y="12064"/>
                  <a:pt x="3286" y="12064"/>
                </a:cubicBezTo>
                <a:lnTo>
                  <a:pt x="3035" y="12064"/>
                </a:lnTo>
                <a:lnTo>
                  <a:pt x="3025" y="15428"/>
                </a:lnTo>
                <a:lnTo>
                  <a:pt x="3014" y="18813"/>
                </a:lnTo>
                <a:lnTo>
                  <a:pt x="2645" y="18855"/>
                </a:lnTo>
                <a:cubicBezTo>
                  <a:pt x="2441" y="18877"/>
                  <a:pt x="2264" y="18848"/>
                  <a:pt x="2250" y="18793"/>
                </a:cubicBezTo>
                <a:cubicBezTo>
                  <a:pt x="2236" y="18739"/>
                  <a:pt x="2223" y="17210"/>
                  <a:pt x="2223" y="15387"/>
                </a:cubicBezTo>
                <a:lnTo>
                  <a:pt x="2223" y="12064"/>
                </a:lnTo>
                <a:lnTo>
                  <a:pt x="1919" y="12023"/>
                </a:lnTo>
                <a:lnTo>
                  <a:pt x="1614" y="11981"/>
                </a:lnTo>
                <a:lnTo>
                  <a:pt x="1614" y="10640"/>
                </a:lnTo>
                <a:lnTo>
                  <a:pt x="1614" y="9278"/>
                </a:lnTo>
                <a:lnTo>
                  <a:pt x="1913" y="9236"/>
                </a:lnTo>
                <a:lnTo>
                  <a:pt x="2213" y="9195"/>
                </a:lnTo>
                <a:lnTo>
                  <a:pt x="2229" y="7606"/>
                </a:lnTo>
                <a:cubicBezTo>
                  <a:pt x="2248" y="5776"/>
                  <a:pt x="2308" y="5185"/>
                  <a:pt x="2549" y="4345"/>
                </a:cubicBezTo>
                <a:cubicBezTo>
                  <a:pt x="2686" y="3866"/>
                  <a:pt x="2835" y="3652"/>
                  <a:pt x="3089" y="3622"/>
                </a:cubicBezTo>
                <a:close/>
                <a:moveTo>
                  <a:pt x="10802" y="3808"/>
                </a:moveTo>
                <a:lnTo>
                  <a:pt x="11855" y="3808"/>
                </a:lnTo>
                <a:lnTo>
                  <a:pt x="12047" y="4179"/>
                </a:lnTo>
                <a:cubicBezTo>
                  <a:pt x="12253" y="4575"/>
                  <a:pt x="12379" y="5075"/>
                  <a:pt x="12506" y="5996"/>
                </a:cubicBezTo>
                <a:cubicBezTo>
                  <a:pt x="12585" y="6561"/>
                  <a:pt x="12587" y="6722"/>
                  <a:pt x="12587" y="10702"/>
                </a:cubicBezTo>
                <a:cubicBezTo>
                  <a:pt x="12587" y="14705"/>
                  <a:pt x="12586" y="14849"/>
                  <a:pt x="12506" y="15428"/>
                </a:cubicBezTo>
                <a:cubicBezTo>
                  <a:pt x="12405" y="16161"/>
                  <a:pt x="12206" y="16919"/>
                  <a:pt x="12026" y="17265"/>
                </a:cubicBezTo>
                <a:cubicBezTo>
                  <a:pt x="11905" y="17496"/>
                  <a:pt x="11772" y="17546"/>
                  <a:pt x="10840" y="17575"/>
                </a:cubicBezTo>
                <a:cubicBezTo>
                  <a:pt x="9704" y="17610"/>
                  <a:pt x="9632" y="17570"/>
                  <a:pt x="9381" y="16832"/>
                </a:cubicBezTo>
                <a:cubicBezTo>
                  <a:pt x="9224" y="16367"/>
                  <a:pt x="9091" y="15599"/>
                  <a:pt x="9034" y="14830"/>
                </a:cubicBezTo>
                <a:cubicBezTo>
                  <a:pt x="9005" y="14444"/>
                  <a:pt x="8994" y="13008"/>
                  <a:pt x="9002" y="10351"/>
                </a:cubicBezTo>
                <a:cubicBezTo>
                  <a:pt x="9012" y="6933"/>
                  <a:pt x="9025" y="6377"/>
                  <a:pt x="9082" y="5975"/>
                </a:cubicBezTo>
                <a:cubicBezTo>
                  <a:pt x="9196" y="5170"/>
                  <a:pt x="9378" y="4480"/>
                  <a:pt x="9568" y="4138"/>
                </a:cubicBezTo>
                <a:cubicBezTo>
                  <a:pt x="9748" y="3815"/>
                  <a:pt x="9779" y="3810"/>
                  <a:pt x="10802" y="3808"/>
                </a:cubicBezTo>
                <a:close/>
                <a:moveTo>
                  <a:pt x="10359" y="5088"/>
                </a:moveTo>
                <a:cubicBezTo>
                  <a:pt x="9962" y="5089"/>
                  <a:pt x="9847" y="5142"/>
                  <a:pt x="9745" y="5294"/>
                </a:cubicBezTo>
                <a:cubicBezTo>
                  <a:pt x="9553" y="5576"/>
                  <a:pt x="9422" y="6225"/>
                  <a:pt x="9371" y="7090"/>
                </a:cubicBezTo>
                <a:cubicBezTo>
                  <a:pt x="9320" y="7942"/>
                  <a:pt x="9320" y="13417"/>
                  <a:pt x="9371" y="14335"/>
                </a:cubicBezTo>
                <a:cubicBezTo>
                  <a:pt x="9419" y="15214"/>
                  <a:pt x="9585" y="15939"/>
                  <a:pt x="9793" y="16151"/>
                </a:cubicBezTo>
                <a:cubicBezTo>
                  <a:pt x="9981" y="16344"/>
                  <a:pt x="11594" y="16360"/>
                  <a:pt x="11769" y="16172"/>
                </a:cubicBezTo>
                <a:cubicBezTo>
                  <a:pt x="11945" y="15984"/>
                  <a:pt x="12122" y="15401"/>
                  <a:pt x="12186" y="14809"/>
                </a:cubicBezTo>
                <a:cubicBezTo>
                  <a:pt x="12224" y="14457"/>
                  <a:pt x="12239" y="13439"/>
                  <a:pt x="12239" y="10619"/>
                </a:cubicBezTo>
                <a:cubicBezTo>
                  <a:pt x="12239" y="7043"/>
                  <a:pt x="12237" y="6885"/>
                  <a:pt x="12159" y="6347"/>
                </a:cubicBezTo>
                <a:cubicBezTo>
                  <a:pt x="12114" y="6039"/>
                  <a:pt x="12018" y="5652"/>
                  <a:pt x="11946" y="5480"/>
                </a:cubicBezTo>
                <a:cubicBezTo>
                  <a:pt x="11822" y="5182"/>
                  <a:pt x="11771" y="5150"/>
                  <a:pt x="10861" y="5108"/>
                </a:cubicBezTo>
                <a:cubicBezTo>
                  <a:pt x="10656" y="5098"/>
                  <a:pt x="10491" y="5088"/>
                  <a:pt x="10359" y="5088"/>
                </a:cubicBezTo>
                <a:close/>
                <a:moveTo>
                  <a:pt x="19579" y="5418"/>
                </a:moveTo>
                <a:cubicBezTo>
                  <a:pt x="19721" y="5430"/>
                  <a:pt x="19862" y="5577"/>
                  <a:pt x="19969" y="5851"/>
                </a:cubicBezTo>
                <a:lnTo>
                  <a:pt x="20129" y="6243"/>
                </a:lnTo>
                <a:lnTo>
                  <a:pt x="20306" y="5954"/>
                </a:lnTo>
                <a:cubicBezTo>
                  <a:pt x="20525" y="5601"/>
                  <a:pt x="20564" y="5761"/>
                  <a:pt x="20428" y="6450"/>
                </a:cubicBezTo>
                <a:lnTo>
                  <a:pt x="20332" y="6966"/>
                </a:lnTo>
                <a:lnTo>
                  <a:pt x="20439" y="6863"/>
                </a:lnTo>
                <a:cubicBezTo>
                  <a:pt x="20607" y="6721"/>
                  <a:pt x="20613" y="6970"/>
                  <a:pt x="20450" y="7585"/>
                </a:cubicBezTo>
                <a:cubicBezTo>
                  <a:pt x="20328" y="8045"/>
                  <a:pt x="20301" y="8218"/>
                  <a:pt x="20300" y="8700"/>
                </a:cubicBezTo>
                <a:cubicBezTo>
                  <a:pt x="20300" y="9017"/>
                  <a:pt x="20276" y="9719"/>
                  <a:pt x="20247" y="10248"/>
                </a:cubicBezTo>
                <a:cubicBezTo>
                  <a:pt x="20094" y="13031"/>
                  <a:pt x="19496" y="15365"/>
                  <a:pt x="18740" y="16110"/>
                </a:cubicBezTo>
                <a:cubicBezTo>
                  <a:pt x="18468" y="16379"/>
                  <a:pt x="17994" y="16383"/>
                  <a:pt x="17731" y="16110"/>
                </a:cubicBezTo>
                <a:cubicBezTo>
                  <a:pt x="17461" y="15830"/>
                  <a:pt x="17199" y="15374"/>
                  <a:pt x="17223" y="15222"/>
                </a:cubicBezTo>
                <a:cubicBezTo>
                  <a:pt x="17234" y="15153"/>
                  <a:pt x="17349" y="15045"/>
                  <a:pt x="17474" y="14995"/>
                </a:cubicBezTo>
                <a:cubicBezTo>
                  <a:pt x="17846" y="14844"/>
                  <a:pt x="18274" y="13901"/>
                  <a:pt x="17971" y="13901"/>
                </a:cubicBezTo>
                <a:cubicBezTo>
                  <a:pt x="17880" y="13901"/>
                  <a:pt x="17488" y="12403"/>
                  <a:pt x="17522" y="12188"/>
                </a:cubicBezTo>
                <a:cubicBezTo>
                  <a:pt x="17535" y="12112"/>
                  <a:pt x="17597" y="12045"/>
                  <a:pt x="17661" y="12043"/>
                </a:cubicBezTo>
                <a:cubicBezTo>
                  <a:pt x="17767" y="12039"/>
                  <a:pt x="17776" y="12040"/>
                  <a:pt x="17709" y="11899"/>
                </a:cubicBezTo>
                <a:cubicBezTo>
                  <a:pt x="17566" y="11595"/>
                  <a:pt x="17360" y="10719"/>
                  <a:pt x="17319" y="10248"/>
                </a:cubicBezTo>
                <a:cubicBezTo>
                  <a:pt x="17261" y="9561"/>
                  <a:pt x="17293" y="9332"/>
                  <a:pt x="17437" y="9443"/>
                </a:cubicBezTo>
                <a:lnTo>
                  <a:pt x="17555" y="9546"/>
                </a:lnTo>
                <a:lnTo>
                  <a:pt x="17426" y="8927"/>
                </a:lnTo>
                <a:cubicBezTo>
                  <a:pt x="17308" y="8360"/>
                  <a:pt x="17303" y="8253"/>
                  <a:pt x="17303" y="7275"/>
                </a:cubicBezTo>
                <a:cubicBezTo>
                  <a:pt x="17303" y="5779"/>
                  <a:pt x="17339" y="5717"/>
                  <a:pt x="17613" y="6698"/>
                </a:cubicBezTo>
                <a:cubicBezTo>
                  <a:pt x="17894" y="7702"/>
                  <a:pt x="18311" y="8492"/>
                  <a:pt x="18607" y="8596"/>
                </a:cubicBezTo>
                <a:lnTo>
                  <a:pt x="18821" y="8679"/>
                </a:lnTo>
                <a:lnTo>
                  <a:pt x="18837" y="7957"/>
                </a:lnTo>
                <a:cubicBezTo>
                  <a:pt x="18859" y="7073"/>
                  <a:pt x="18994" y="6256"/>
                  <a:pt x="19189" y="5789"/>
                </a:cubicBezTo>
                <a:cubicBezTo>
                  <a:pt x="19296" y="5533"/>
                  <a:pt x="19437" y="5407"/>
                  <a:pt x="19579" y="5418"/>
                </a:cubicBezTo>
                <a:close/>
                <a:moveTo>
                  <a:pt x="11753" y="6243"/>
                </a:moveTo>
                <a:cubicBezTo>
                  <a:pt x="11818" y="6232"/>
                  <a:pt x="11883" y="6308"/>
                  <a:pt x="11924" y="6532"/>
                </a:cubicBezTo>
                <a:cubicBezTo>
                  <a:pt x="12003" y="6966"/>
                  <a:pt x="11997" y="7178"/>
                  <a:pt x="11892" y="7585"/>
                </a:cubicBezTo>
                <a:cubicBezTo>
                  <a:pt x="11842" y="7777"/>
                  <a:pt x="11782" y="7936"/>
                  <a:pt x="11764" y="7936"/>
                </a:cubicBezTo>
                <a:cubicBezTo>
                  <a:pt x="11688" y="7936"/>
                  <a:pt x="11540" y="7331"/>
                  <a:pt x="11540" y="7028"/>
                </a:cubicBezTo>
                <a:cubicBezTo>
                  <a:pt x="11540" y="6570"/>
                  <a:pt x="11646" y="6262"/>
                  <a:pt x="11753" y="6243"/>
                </a:cubicBezTo>
                <a:close/>
                <a:moveTo>
                  <a:pt x="10818" y="6945"/>
                </a:moveTo>
                <a:cubicBezTo>
                  <a:pt x="10958" y="6956"/>
                  <a:pt x="11096" y="7052"/>
                  <a:pt x="11187" y="7214"/>
                </a:cubicBezTo>
                <a:cubicBezTo>
                  <a:pt x="11369" y="7539"/>
                  <a:pt x="11591" y="8351"/>
                  <a:pt x="11684" y="9051"/>
                </a:cubicBezTo>
                <a:cubicBezTo>
                  <a:pt x="11928" y="10902"/>
                  <a:pt x="11701" y="13221"/>
                  <a:pt x="11187" y="14149"/>
                </a:cubicBezTo>
                <a:cubicBezTo>
                  <a:pt x="10987" y="14511"/>
                  <a:pt x="10685" y="14562"/>
                  <a:pt x="10487" y="14293"/>
                </a:cubicBezTo>
                <a:cubicBezTo>
                  <a:pt x="10201" y="13902"/>
                  <a:pt x="9921" y="12724"/>
                  <a:pt x="9841" y="11569"/>
                </a:cubicBezTo>
                <a:cubicBezTo>
                  <a:pt x="9723" y="9884"/>
                  <a:pt x="10002" y="7875"/>
                  <a:pt x="10450" y="7152"/>
                </a:cubicBezTo>
                <a:cubicBezTo>
                  <a:pt x="10541" y="7004"/>
                  <a:pt x="10679" y="6934"/>
                  <a:pt x="10818" y="6945"/>
                </a:cubicBezTo>
                <a:close/>
                <a:moveTo>
                  <a:pt x="10706" y="8369"/>
                </a:moveTo>
                <a:cubicBezTo>
                  <a:pt x="10607" y="8376"/>
                  <a:pt x="10555" y="8449"/>
                  <a:pt x="10476" y="8658"/>
                </a:cubicBezTo>
                <a:cubicBezTo>
                  <a:pt x="10260" y="9232"/>
                  <a:pt x="10193" y="9694"/>
                  <a:pt x="10193" y="10681"/>
                </a:cubicBezTo>
                <a:cubicBezTo>
                  <a:pt x="10193" y="11671"/>
                  <a:pt x="10282" y="12289"/>
                  <a:pt x="10487" y="12786"/>
                </a:cubicBezTo>
                <a:cubicBezTo>
                  <a:pt x="10576" y="13002"/>
                  <a:pt x="10651" y="13051"/>
                  <a:pt x="10824" y="13014"/>
                </a:cubicBezTo>
                <a:cubicBezTo>
                  <a:pt x="11197" y="12933"/>
                  <a:pt x="11406" y="12105"/>
                  <a:pt x="11406" y="10702"/>
                </a:cubicBezTo>
                <a:cubicBezTo>
                  <a:pt x="11406" y="9303"/>
                  <a:pt x="11198" y="8479"/>
                  <a:pt x="10824" y="8390"/>
                </a:cubicBezTo>
                <a:cubicBezTo>
                  <a:pt x="10777" y="8379"/>
                  <a:pt x="10739" y="8367"/>
                  <a:pt x="10706" y="8369"/>
                </a:cubicBezTo>
                <a:close/>
              </a:path>
            </a:pathLst>
          </a:cu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</cp:coreProperties>
</file>